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0"/>
    <p:restoredTop sz="94630"/>
  </p:normalViewPr>
  <p:slideViewPr>
    <p:cSldViewPr>
      <p:cViewPr varScale="1">
        <p:scale>
          <a:sx n="89" d="100"/>
          <a:sy n="89" d="100"/>
        </p:scale>
        <p:origin x="184" y="6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795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494F5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795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94F5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795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795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070600"/>
            <a:ext cx="12192000" cy="787400"/>
          </a:xfrm>
          <a:custGeom>
            <a:avLst/>
            <a:gdLst/>
            <a:ahLst/>
            <a:cxnLst/>
            <a:rect l="l" t="t" r="r" b="b"/>
            <a:pathLst>
              <a:path w="12192000" h="787400">
                <a:moveTo>
                  <a:pt x="12192000" y="0"/>
                </a:moveTo>
                <a:lnTo>
                  <a:pt x="0" y="0"/>
                </a:lnTo>
                <a:lnTo>
                  <a:pt x="0" y="787400"/>
                </a:lnTo>
                <a:lnTo>
                  <a:pt x="12192000" y="787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269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6308" y="6258166"/>
            <a:ext cx="1358900" cy="400050"/>
          </a:xfrm>
          <a:custGeom>
            <a:avLst/>
            <a:gdLst/>
            <a:ahLst/>
            <a:cxnLst/>
            <a:rect l="l" t="t" r="r" b="b"/>
            <a:pathLst>
              <a:path w="1358900" h="400050">
                <a:moveTo>
                  <a:pt x="197358" y="399923"/>
                </a:moveTo>
                <a:lnTo>
                  <a:pt x="189750" y="358444"/>
                </a:lnTo>
                <a:lnTo>
                  <a:pt x="155854" y="290360"/>
                </a:lnTo>
                <a:lnTo>
                  <a:pt x="126238" y="258572"/>
                </a:lnTo>
                <a:lnTo>
                  <a:pt x="69126" y="216344"/>
                </a:lnTo>
                <a:lnTo>
                  <a:pt x="0" y="194792"/>
                </a:lnTo>
                <a:lnTo>
                  <a:pt x="88" y="196138"/>
                </a:lnTo>
                <a:lnTo>
                  <a:pt x="3136" y="241896"/>
                </a:lnTo>
                <a:lnTo>
                  <a:pt x="15786" y="283349"/>
                </a:lnTo>
                <a:lnTo>
                  <a:pt x="38760" y="320611"/>
                </a:lnTo>
                <a:lnTo>
                  <a:pt x="72898" y="355104"/>
                </a:lnTo>
                <a:lnTo>
                  <a:pt x="131127" y="388505"/>
                </a:lnTo>
                <a:lnTo>
                  <a:pt x="197358" y="399923"/>
                </a:lnTo>
                <a:close/>
              </a:path>
              <a:path w="1358900" h="400050">
                <a:moveTo>
                  <a:pt x="336054" y="156870"/>
                </a:moveTo>
                <a:lnTo>
                  <a:pt x="328269" y="162369"/>
                </a:lnTo>
                <a:lnTo>
                  <a:pt x="320497" y="165925"/>
                </a:lnTo>
                <a:lnTo>
                  <a:pt x="312051" y="167538"/>
                </a:lnTo>
                <a:lnTo>
                  <a:pt x="302260" y="167208"/>
                </a:lnTo>
                <a:lnTo>
                  <a:pt x="293192" y="166509"/>
                </a:lnTo>
                <a:lnTo>
                  <a:pt x="293446" y="166509"/>
                </a:lnTo>
                <a:lnTo>
                  <a:pt x="285813" y="164414"/>
                </a:lnTo>
                <a:lnTo>
                  <a:pt x="278765" y="160667"/>
                </a:lnTo>
                <a:lnTo>
                  <a:pt x="272034" y="155143"/>
                </a:lnTo>
                <a:lnTo>
                  <a:pt x="265010" y="160667"/>
                </a:lnTo>
                <a:lnTo>
                  <a:pt x="257149" y="164414"/>
                </a:lnTo>
                <a:lnTo>
                  <a:pt x="248399" y="166509"/>
                </a:lnTo>
                <a:lnTo>
                  <a:pt x="248691" y="166509"/>
                </a:lnTo>
                <a:lnTo>
                  <a:pt x="238252" y="167208"/>
                </a:lnTo>
                <a:lnTo>
                  <a:pt x="229539" y="166509"/>
                </a:lnTo>
                <a:lnTo>
                  <a:pt x="221805" y="164198"/>
                </a:lnTo>
                <a:lnTo>
                  <a:pt x="214757" y="159943"/>
                </a:lnTo>
                <a:lnTo>
                  <a:pt x="208026" y="153416"/>
                </a:lnTo>
                <a:lnTo>
                  <a:pt x="200253" y="159943"/>
                </a:lnTo>
                <a:lnTo>
                  <a:pt x="192468" y="164198"/>
                </a:lnTo>
                <a:lnTo>
                  <a:pt x="184023" y="166509"/>
                </a:lnTo>
                <a:lnTo>
                  <a:pt x="174244" y="167208"/>
                </a:lnTo>
                <a:lnTo>
                  <a:pt x="164769" y="166268"/>
                </a:lnTo>
                <a:lnTo>
                  <a:pt x="157137" y="163550"/>
                </a:lnTo>
                <a:lnTo>
                  <a:pt x="150495" y="159207"/>
                </a:lnTo>
                <a:lnTo>
                  <a:pt x="144018" y="153416"/>
                </a:lnTo>
                <a:lnTo>
                  <a:pt x="136220" y="159943"/>
                </a:lnTo>
                <a:lnTo>
                  <a:pt x="128244" y="164198"/>
                </a:lnTo>
                <a:lnTo>
                  <a:pt x="119265" y="166509"/>
                </a:lnTo>
                <a:lnTo>
                  <a:pt x="108458" y="167208"/>
                </a:lnTo>
                <a:lnTo>
                  <a:pt x="98005" y="166509"/>
                </a:lnTo>
                <a:lnTo>
                  <a:pt x="98285" y="166509"/>
                </a:lnTo>
                <a:lnTo>
                  <a:pt x="89344" y="164414"/>
                </a:lnTo>
                <a:lnTo>
                  <a:pt x="80962" y="160667"/>
                </a:lnTo>
                <a:lnTo>
                  <a:pt x="72898" y="155143"/>
                </a:lnTo>
                <a:lnTo>
                  <a:pt x="89712" y="196138"/>
                </a:lnTo>
                <a:lnTo>
                  <a:pt x="119354" y="225818"/>
                </a:lnTo>
                <a:lnTo>
                  <a:pt x="158661" y="243865"/>
                </a:lnTo>
                <a:lnTo>
                  <a:pt x="204470" y="249961"/>
                </a:lnTo>
                <a:lnTo>
                  <a:pt x="251040" y="243649"/>
                </a:lnTo>
                <a:lnTo>
                  <a:pt x="291592" y="225386"/>
                </a:lnTo>
                <a:lnTo>
                  <a:pt x="321487" y="196138"/>
                </a:lnTo>
                <a:lnTo>
                  <a:pt x="332092" y="167538"/>
                </a:lnTo>
                <a:lnTo>
                  <a:pt x="332219" y="167208"/>
                </a:lnTo>
                <a:lnTo>
                  <a:pt x="336054" y="156870"/>
                </a:lnTo>
                <a:close/>
              </a:path>
              <a:path w="1358900" h="400050">
                <a:moveTo>
                  <a:pt x="336054" y="125844"/>
                </a:moveTo>
                <a:lnTo>
                  <a:pt x="326275" y="76847"/>
                </a:lnTo>
                <a:lnTo>
                  <a:pt x="299148" y="36410"/>
                </a:lnTo>
                <a:lnTo>
                  <a:pt x="258038" y="9245"/>
                </a:lnTo>
                <a:lnTo>
                  <a:pt x="206248" y="0"/>
                </a:lnTo>
                <a:lnTo>
                  <a:pt x="155689" y="10693"/>
                </a:lnTo>
                <a:lnTo>
                  <a:pt x="113792" y="37706"/>
                </a:lnTo>
                <a:lnTo>
                  <a:pt x="85229" y="77330"/>
                </a:lnTo>
                <a:lnTo>
                  <a:pt x="74676" y="125844"/>
                </a:lnTo>
                <a:lnTo>
                  <a:pt x="184912" y="125844"/>
                </a:lnTo>
                <a:lnTo>
                  <a:pt x="168249" y="106819"/>
                </a:lnTo>
                <a:lnTo>
                  <a:pt x="166243" y="83604"/>
                </a:lnTo>
                <a:lnTo>
                  <a:pt x="178917" y="64262"/>
                </a:lnTo>
                <a:lnTo>
                  <a:pt x="206248" y="56883"/>
                </a:lnTo>
                <a:lnTo>
                  <a:pt x="233807" y="64998"/>
                </a:lnTo>
                <a:lnTo>
                  <a:pt x="245364" y="84251"/>
                </a:lnTo>
                <a:lnTo>
                  <a:pt x="242252" y="107061"/>
                </a:lnTo>
                <a:lnTo>
                  <a:pt x="225806" y="125844"/>
                </a:lnTo>
                <a:lnTo>
                  <a:pt x="336054" y="125844"/>
                </a:lnTo>
                <a:close/>
              </a:path>
              <a:path w="1358900" h="400050">
                <a:moveTo>
                  <a:pt x="416064" y="193065"/>
                </a:moveTo>
                <a:lnTo>
                  <a:pt x="378282" y="200342"/>
                </a:lnTo>
                <a:lnTo>
                  <a:pt x="316052" y="230403"/>
                </a:lnTo>
                <a:lnTo>
                  <a:pt x="286258" y="255130"/>
                </a:lnTo>
                <a:lnTo>
                  <a:pt x="256400" y="287210"/>
                </a:lnTo>
                <a:lnTo>
                  <a:pt x="235369" y="320421"/>
                </a:lnTo>
                <a:lnTo>
                  <a:pt x="222008" y="357187"/>
                </a:lnTo>
                <a:lnTo>
                  <a:pt x="215138" y="399923"/>
                </a:lnTo>
                <a:lnTo>
                  <a:pt x="256870" y="395592"/>
                </a:lnTo>
                <a:lnTo>
                  <a:pt x="325653" y="366229"/>
                </a:lnTo>
                <a:lnTo>
                  <a:pt x="357390" y="339598"/>
                </a:lnTo>
                <a:lnTo>
                  <a:pt x="385559" y="307251"/>
                </a:lnTo>
                <a:lnTo>
                  <a:pt x="404063" y="273443"/>
                </a:lnTo>
                <a:lnTo>
                  <a:pt x="413893" y="236080"/>
                </a:lnTo>
                <a:lnTo>
                  <a:pt x="413994" y="234061"/>
                </a:lnTo>
                <a:lnTo>
                  <a:pt x="416064" y="193065"/>
                </a:lnTo>
                <a:close/>
              </a:path>
              <a:path w="1358900" h="400050">
                <a:moveTo>
                  <a:pt x="709434" y="168935"/>
                </a:moveTo>
                <a:lnTo>
                  <a:pt x="533412" y="168935"/>
                </a:lnTo>
                <a:lnTo>
                  <a:pt x="533412" y="70675"/>
                </a:lnTo>
                <a:lnTo>
                  <a:pt x="707656" y="70675"/>
                </a:lnTo>
                <a:lnTo>
                  <a:pt x="707656" y="8623"/>
                </a:lnTo>
                <a:lnTo>
                  <a:pt x="451624" y="8623"/>
                </a:lnTo>
                <a:lnTo>
                  <a:pt x="451624" y="391312"/>
                </a:lnTo>
                <a:lnTo>
                  <a:pt x="709434" y="391312"/>
                </a:lnTo>
                <a:lnTo>
                  <a:pt x="709434" y="330974"/>
                </a:lnTo>
                <a:lnTo>
                  <a:pt x="533412" y="330974"/>
                </a:lnTo>
                <a:lnTo>
                  <a:pt x="533412" y="230987"/>
                </a:lnTo>
                <a:lnTo>
                  <a:pt x="709434" y="230987"/>
                </a:lnTo>
                <a:lnTo>
                  <a:pt x="709434" y="168935"/>
                </a:lnTo>
                <a:close/>
              </a:path>
              <a:path w="1358900" h="400050">
                <a:moveTo>
                  <a:pt x="1020597" y="117221"/>
                </a:moveTo>
                <a:lnTo>
                  <a:pt x="1012875" y="77495"/>
                </a:lnTo>
                <a:lnTo>
                  <a:pt x="1008951" y="70675"/>
                </a:lnTo>
                <a:lnTo>
                  <a:pt x="993482" y="43738"/>
                </a:lnTo>
                <a:lnTo>
                  <a:pt x="964082" y="20015"/>
                </a:lnTo>
                <a:lnTo>
                  <a:pt x="942365" y="14452"/>
                </a:lnTo>
                <a:lnTo>
                  <a:pt x="942365" y="120675"/>
                </a:lnTo>
                <a:lnTo>
                  <a:pt x="938911" y="138607"/>
                </a:lnTo>
                <a:lnTo>
                  <a:pt x="929474" y="152996"/>
                </a:lnTo>
                <a:lnTo>
                  <a:pt x="915352" y="162852"/>
                </a:lnTo>
                <a:lnTo>
                  <a:pt x="897902" y="167208"/>
                </a:lnTo>
                <a:lnTo>
                  <a:pt x="817892" y="167208"/>
                </a:lnTo>
                <a:lnTo>
                  <a:pt x="817892" y="70675"/>
                </a:lnTo>
                <a:lnTo>
                  <a:pt x="897902" y="70675"/>
                </a:lnTo>
                <a:lnTo>
                  <a:pt x="915352" y="74612"/>
                </a:lnTo>
                <a:lnTo>
                  <a:pt x="929474" y="84035"/>
                </a:lnTo>
                <a:lnTo>
                  <a:pt x="938911" y="99288"/>
                </a:lnTo>
                <a:lnTo>
                  <a:pt x="942365" y="120675"/>
                </a:lnTo>
                <a:lnTo>
                  <a:pt x="942365" y="14452"/>
                </a:lnTo>
                <a:lnTo>
                  <a:pt x="926363" y="10350"/>
                </a:lnTo>
                <a:lnTo>
                  <a:pt x="737882" y="10350"/>
                </a:lnTo>
                <a:lnTo>
                  <a:pt x="737882" y="393026"/>
                </a:lnTo>
                <a:lnTo>
                  <a:pt x="817892" y="393026"/>
                </a:lnTo>
                <a:lnTo>
                  <a:pt x="817892" y="232714"/>
                </a:lnTo>
                <a:lnTo>
                  <a:pt x="919251" y="232714"/>
                </a:lnTo>
                <a:lnTo>
                  <a:pt x="962088" y="222186"/>
                </a:lnTo>
                <a:lnTo>
                  <a:pt x="993927" y="196303"/>
                </a:lnTo>
                <a:lnTo>
                  <a:pt x="1009713" y="167208"/>
                </a:lnTo>
                <a:lnTo>
                  <a:pt x="1013764" y="159753"/>
                </a:lnTo>
                <a:lnTo>
                  <a:pt x="1020597" y="117221"/>
                </a:lnTo>
                <a:close/>
              </a:path>
              <a:path w="1358900" h="400050">
                <a:moveTo>
                  <a:pt x="1358417" y="391312"/>
                </a:moveTo>
                <a:lnTo>
                  <a:pt x="1233665" y="86194"/>
                </a:lnTo>
                <a:lnTo>
                  <a:pt x="1205509" y="17322"/>
                </a:lnTo>
                <a:lnTo>
                  <a:pt x="1205509" y="230987"/>
                </a:lnTo>
                <a:lnTo>
                  <a:pt x="1095273" y="230987"/>
                </a:lnTo>
                <a:lnTo>
                  <a:pt x="1150391" y="86194"/>
                </a:lnTo>
                <a:lnTo>
                  <a:pt x="1205509" y="230987"/>
                </a:lnTo>
                <a:lnTo>
                  <a:pt x="1205509" y="17322"/>
                </a:lnTo>
                <a:lnTo>
                  <a:pt x="1201953" y="8623"/>
                </a:lnTo>
                <a:lnTo>
                  <a:pt x="1097051" y="8623"/>
                </a:lnTo>
                <a:lnTo>
                  <a:pt x="944143" y="391312"/>
                </a:lnTo>
                <a:lnTo>
                  <a:pt x="1033043" y="391312"/>
                </a:lnTo>
                <a:lnTo>
                  <a:pt x="1070381" y="293052"/>
                </a:lnTo>
                <a:lnTo>
                  <a:pt x="1228623" y="293052"/>
                </a:lnTo>
                <a:lnTo>
                  <a:pt x="1267739" y="391312"/>
                </a:lnTo>
                <a:lnTo>
                  <a:pt x="1358417" y="391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38755" y="6273675"/>
            <a:ext cx="812563" cy="40165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563761" y="6418478"/>
            <a:ext cx="672465" cy="90170"/>
          </a:xfrm>
          <a:custGeom>
            <a:avLst/>
            <a:gdLst/>
            <a:ahLst/>
            <a:cxnLst/>
            <a:rect l="l" t="t" r="r" b="b"/>
            <a:pathLst>
              <a:path w="672464" h="90170">
                <a:moveTo>
                  <a:pt x="16002" y="1727"/>
                </a:moveTo>
                <a:lnTo>
                  <a:pt x="0" y="1727"/>
                </a:lnTo>
                <a:lnTo>
                  <a:pt x="0" y="86194"/>
                </a:lnTo>
                <a:lnTo>
                  <a:pt x="16002" y="86194"/>
                </a:lnTo>
                <a:lnTo>
                  <a:pt x="16002" y="1727"/>
                </a:lnTo>
                <a:close/>
              </a:path>
              <a:path w="672464" h="90170">
                <a:moveTo>
                  <a:pt x="142240" y="27584"/>
                </a:moveTo>
                <a:lnTo>
                  <a:pt x="140296" y="16002"/>
                </a:lnTo>
                <a:lnTo>
                  <a:pt x="139979" y="15519"/>
                </a:lnTo>
                <a:lnTo>
                  <a:pt x="134683" y="7327"/>
                </a:lnTo>
                <a:lnTo>
                  <a:pt x="125742" y="1892"/>
                </a:lnTo>
                <a:lnTo>
                  <a:pt x="120904" y="1130"/>
                </a:lnTo>
                <a:lnTo>
                  <a:pt x="120904" y="18973"/>
                </a:lnTo>
                <a:lnTo>
                  <a:pt x="120904" y="41376"/>
                </a:lnTo>
                <a:lnTo>
                  <a:pt x="90678" y="41376"/>
                </a:lnTo>
                <a:lnTo>
                  <a:pt x="90678" y="15519"/>
                </a:lnTo>
                <a:lnTo>
                  <a:pt x="115570" y="15519"/>
                </a:lnTo>
                <a:lnTo>
                  <a:pt x="120904" y="18973"/>
                </a:lnTo>
                <a:lnTo>
                  <a:pt x="120904" y="1130"/>
                </a:lnTo>
                <a:lnTo>
                  <a:pt x="113792" y="0"/>
                </a:lnTo>
                <a:lnTo>
                  <a:pt x="72898" y="0"/>
                </a:lnTo>
                <a:lnTo>
                  <a:pt x="72898" y="86194"/>
                </a:lnTo>
                <a:lnTo>
                  <a:pt x="90678" y="86194"/>
                </a:lnTo>
                <a:lnTo>
                  <a:pt x="90678" y="55168"/>
                </a:lnTo>
                <a:lnTo>
                  <a:pt x="113792" y="55168"/>
                </a:lnTo>
                <a:lnTo>
                  <a:pt x="127990" y="52070"/>
                </a:lnTo>
                <a:lnTo>
                  <a:pt x="136677" y="44615"/>
                </a:lnTo>
                <a:lnTo>
                  <a:pt x="138239" y="41376"/>
                </a:lnTo>
                <a:lnTo>
                  <a:pt x="141046" y="35534"/>
                </a:lnTo>
                <a:lnTo>
                  <a:pt x="142240" y="27584"/>
                </a:lnTo>
                <a:close/>
              </a:path>
              <a:path w="672464" h="90170">
                <a:moveTo>
                  <a:pt x="190246" y="22415"/>
                </a:moveTo>
                <a:lnTo>
                  <a:pt x="176022" y="22415"/>
                </a:lnTo>
                <a:lnTo>
                  <a:pt x="172466" y="27584"/>
                </a:lnTo>
                <a:lnTo>
                  <a:pt x="168910" y="34480"/>
                </a:lnTo>
                <a:lnTo>
                  <a:pt x="168910" y="24142"/>
                </a:lnTo>
                <a:lnTo>
                  <a:pt x="152908" y="24142"/>
                </a:lnTo>
                <a:lnTo>
                  <a:pt x="151130" y="24142"/>
                </a:lnTo>
                <a:lnTo>
                  <a:pt x="151130" y="87922"/>
                </a:lnTo>
                <a:lnTo>
                  <a:pt x="168910" y="87922"/>
                </a:lnTo>
                <a:lnTo>
                  <a:pt x="168910" y="48272"/>
                </a:lnTo>
                <a:lnTo>
                  <a:pt x="170688" y="39649"/>
                </a:lnTo>
                <a:lnTo>
                  <a:pt x="190246" y="39649"/>
                </a:lnTo>
                <a:lnTo>
                  <a:pt x="190246" y="22415"/>
                </a:lnTo>
                <a:close/>
              </a:path>
              <a:path w="672464" h="90170">
                <a:moveTo>
                  <a:pt x="263144" y="55168"/>
                </a:moveTo>
                <a:lnTo>
                  <a:pt x="260362" y="40601"/>
                </a:lnTo>
                <a:lnTo>
                  <a:pt x="257162" y="36207"/>
                </a:lnTo>
                <a:lnTo>
                  <a:pt x="252920" y="30391"/>
                </a:lnTo>
                <a:lnTo>
                  <a:pt x="245364" y="26187"/>
                </a:lnTo>
                <a:lnTo>
                  <a:pt x="245364" y="46545"/>
                </a:lnTo>
                <a:lnTo>
                  <a:pt x="245364" y="63792"/>
                </a:lnTo>
                <a:lnTo>
                  <a:pt x="243586" y="74129"/>
                </a:lnTo>
                <a:lnTo>
                  <a:pt x="215138" y="74129"/>
                </a:lnTo>
                <a:lnTo>
                  <a:pt x="213360" y="63792"/>
                </a:lnTo>
                <a:lnTo>
                  <a:pt x="213360" y="46545"/>
                </a:lnTo>
                <a:lnTo>
                  <a:pt x="215138" y="36207"/>
                </a:lnTo>
                <a:lnTo>
                  <a:pt x="241808" y="36207"/>
                </a:lnTo>
                <a:lnTo>
                  <a:pt x="245364" y="46545"/>
                </a:lnTo>
                <a:lnTo>
                  <a:pt x="245364" y="26187"/>
                </a:lnTo>
                <a:lnTo>
                  <a:pt x="242138" y="24384"/>
                </a:lnTo>
                <a:lnTo>
                  <a:pt x="229362" y="22415"/>
                </a:lnTo>
                <a:lnTo>
                  <a:pt x="216585" y="24384"/>
                </a:lnTo>
                <a:lnTo>
                  <a:pt x="205803" y="30391"/>
                </a:lnTo>
                <a:lnTo>
                  <a:pt x="198361" y="40601"/>
                </a:lnTo>
                <a:lnTo>
                  <a:pt x="195580" y="55168"/>
                </a:lnTo>
                <a:lnTo>
                  <a:pt x="198361" y="69735"/>
                </a:lnTo>
                <a:lnTo>
                  <a:pt x="205803" y="79946"/>
                </a:lnTo>
                <a:lnTo>
                  <a:pt x="216585" y="85953"/>
                </a:lnTo>
                <a:lnTo>
                  <a:pt x="229362" y="87922"/>
                </a:lnTo>
                <a:lnTo>
                  <a:pt x="242138" y="85953"/>
                </a:lnTo>
                <a:lnTo>
                  <a:pt x="252920" y="79946"/>
                </a:lnTo>
                <a:lnTo>
                  <a:pt x="257162" y="74129"/>
                </a:lnTo>
                <a:lnTo>
                  <a:pt x="260362" y="69735"/>
                </a:lnTo>
                <a:lnTo>
                  <a:pt x="263144" y="55168"/>
                </a:lnTo>
                <a:close/>
              </a:path>
              <a:path w="672464" h="90170">
                <a:moveTo>
                  <a:pt x="305816" y="24142"/>
                </a:moveTo>
                <a:lnTo>
                  <a:pt x="295148" y="24142"/>
                </a:lnTo>
                <a:lnTo>
                  <a:pt x="295148" y="6896"/>
                </a:lnTo>
                <a:lnTo>
                  <a:pt x="277368" y="6896"/>
                </a:lnTo>
                <a:lnTo>
                  <a:pt x="277368" y="24142"/>
                </a:lnTo>
                <a:lnTo>
                  <a:pt x="268478" y="24142"/>
                </a:lnTo>
                <a:lnTo>
                  <a:pt x="268478" y="36207"/>
                </a:lnTo>
                <a:lnTo>
                  <a:pt x="277368" y="36207"/>
                </a:lnTo>
                <a:lnTo>
                  <a:pt x="277368" y="82753"/>
                </a:lnTo>
                <a:lnTo>
                  <a:pt x="280924" y="87922"/>
                </a:lnTo>
                <a:lnTo>
                  <a:pt x="305816" y="87922"/>
                </a:lnTo>
                <a:lnTo>
                  <a:pt x="305816" y="75857"/>
                </a:lnTo>
                <a:lnTo>
                  <a:pt x="295148" y="75857"/>
                </a:lnTo>
                <a:lnTo>
                  <a:pt x="295148" y="36207"/>
                </a:lnTo>
                <a:lnTo>
                  <a:pt x="305816" y="36207"/>
                </a:lnTo>
                <a:lnTo>
                  <a:pt x="305816" y="24142"/>
                </a:lnTo>
                <a:close/>
              </a:path>
              <a:path w="672464" h="90170">
                <a:moveTo>
                  <a:pt x="376936" y="68961"/>
                </a:moveTo>
                <a:lnTo>
                  <a:pt x="376021" y="70688"/>
                </a:lnTo>
                <a:lnTo>
                  <a:pt x="376936" y="70688"/>
                </a:lnTo>
                <a:lnTo>
                  <a:pt x="376936" y="68961"/>
                </a:lnTo>
                <a:close/>
              </a:path>
              <a:path w="672464" h="90170">
                <a:moveTo>
                  <a:pt x="378714" y="58610"/>
                </a:moveTo>
                <a:lnTo>
                  <a:pt x="359156" y="26454"/>
                </a:lnTo>
                <a:lnTo>
                  <a:pt x="359156" y="48272"/>
                </a:lnTo>
                <a:lnTo>
                  <a:pt x="330708" y="48272"/>
                </a:lnTo>
                <a:lnTo>
                  <a:pt x="332486" y="39649"/>
                </a:lnTo>
                <a:lnTo>
                  <a:pt x="336042" y="34480"/>
                </a:lnTo>
                <a:lnTo>
                  <a:pt x="352044" y="34480"/>
                </a:lnTo>
                <a:lnTo>
                  <a:pt x="357378" y="37934"/>
                </a:lnTo>
                <a:lnTo>
                  <a:pt x="359156" y="48272"/>
                </a:lnTo>
                <a:lnTo>
                  <a:pt x="359156" y="26454"/>
                </a:lnTo>
                <a:lnTo>
                  <a:pt x="356971" y="25400"/>
                </a:lnTo>
                <a:lnTo>
                  <a:pt x="346710" y="24142"/>
                </a:lnTo>
                <a:lnTo>
                  <a:pt x="329717" y="28016"/>
                </a:lnTo>
                <a:lnTo>
                  <a:pt x="320040" y="37071"/>
                </a:lnTo>
                <a:lnTo>
                  <a:pt x="315709" y="47409"/>
                </a:lnTo>
                <a:lnTo>
                  <a:pt x="315595" y="48272"/>
                </a:lnTo>
                <a:lnTo>
                  <a:pt x="314706" y="55168"/>
                </a:lnTo>
                <a:lnTo>
                  <a:pt x="317487" y="71462"/>
                </a:lnTo>
                <a:lnTo>
                  <a:pt x="324929" y="82105"/>
                </a:lnTo>
                <a:lnTo>
                  <a:pt x="335711" y="87896"/>
                </a:lnTo>
                <a:lnTo>
                  <a:pt x="348488" y="89649"/>
                </a:lnTo>
                <a:lnTo>
                  <a:pt x="356692" y="88595"/>
                </a:lnTo>
                <a:lnTo>
                  <a:pt x="364718" y="85115"/>
                </a:lnTo>
                <a:lnTo>
                  <a:pt x="371741" y="78740"/>
                </a:lnTo>
                <a:lnTo>
                  <a:pt x="372364" y="77584"/>
                </a:lnTo>
                <a:lnTo>
                  <a:pt x="376021" y="70688"/>
                </a:lnTo>
                <a:lnTo>
                  <a:pt x="359156" y="70688"/>
                </a:lnTo>
                <a:lnTo>
                  <a:pt x="359156" y="75857"/>
                </a:lnTo>
                <a:lnTo>
                  <a:pt x="353822" y="77584"/>
                </a:lnTo>
                <a:lnTo>
                  <a:pt x="334264" y="77584"/>
                </a:lnTo>
                <a:lnTo>
                  <a:pt x="332486" y="67233"/>
                </a:lnTo>
                <a:lnTo>
                  <a:pt x="332486" y="62064"/>
                </a:lnTo>
                <a:lnTo>
                  <a:pt x="378714" y="62064"/>
                </a:lnTo>
                <a:lnTo>
                  <a:pt x="378714" y="58610"/>
                </a:lnTo>
                <a:close/>
              </a:path>
              <a:path w="672464" h="90170">
                <a:moveTo>
                  <a:pt x="448056" y="46545"/>
                </a:moveTo>
                <a:lnTo>
                  <a:pt x="445122" y="34785"/>
                </a:lnTo>
                <a:lnTo>
                  <a:pt x="437832" y="27368"/>
                </a:lnTo>
                <a:lnTo>
                  <a:pt x="428561" y="23520"/>
                </a:lnTo>
                <a:lnTo>
                  <a:pt x="419608" y="22415"/>
                </a:lnTo>
                <a:lnTo>
                  <a:pt x="404863" y="24892"/>
                </a:lnTo>
                <a:lnTo>
                  <a:pt x="394944" y="31902"/>
                </a:lnTo>
                <a:lnTo>
                  <a:pt x="389356" y="42773"/>
                </a:lnTo>
                <a:lnTo>
                  <a:pt x="387604" y="56896"/>
                </a:lnTo>
                <a:lnTo>
                  <a:pt x="388835" y="67564"/>
                </a:lnTo>
                <a:lnTo>
                  <a:pt x="393382" y="77584"/>
                </a:lnTo>
                <a:lnTo>
                  <a:pt x="402615" y="85013"/>
                </a:lnTo>
                <a:lnTo>
                  <a:pt x="417830" y="87922"/>
                </a:lnTo>
                <a:lnTo>
                  <a:pt x="433057" y="85115"/>
                </a:lnTo>
                <a:lnTo>
                  <a:pt x="442277" y="78435"/>
                </a:lnTo>
                <a:lnTo>
                  <a:pt x="446836" y="70472"/>
                </a:lnTo>
                <a:lnTo>
                  <a:pt x="448056" y="63792"/>
                </a:lnTo>
                <a:lnTo>
                  <a:pt x="430276" y="63792"/>
                </a:lnTo>
                <a:lnTo>
                  <a:pt x="430276" y="65506"/>
                </a:lnTo>
                <a:lnTo>
                  <a:pt x="426720" y="74129"/>
                </a:lnTo>
                <a:lnTo>
                  <a:pt x="403606" y="74129"/>
                </a:lnTo>
                <a:lnTo>
                  <a:pt x="403606" y="46545"/>
                </a:lnTo>
                <a:lnTo>
                  <a:pt x="407162" y="36207"/>
                </a:lnTo>
                <a:lnTo>
                  <a:pt x="426720" y="36207"/>
                </a:lnTo>
                <a:lnTo>
                  <a:pt x="430276" y="43103"/>
                </a:lnTo>
                <a:lnTo>
                  <a:pt x="430276" y="46545"/>
                </a:lnTo>
                <a:lnTo>
                  <a:pt x="448056" y="46545"/>
                </a:lnTo>
                <a:close/>
              </a:path>
              <a:path w="672464" h="90170">
                <a:moveTo>
                  <a:pt x="492518" y="24142"/>
                </a:moveTo>
                <a:lnTo>
                  <a:pt x="481850" y="24142"/>
                </a:lnTo>
                <a:lnTo>
                  <a:pt x="481850" y="6896"/>
                </a:lnTo>
                <a:lnTo>
                  <a:pt x="464070" y="6896"/>
                </a:lnTo>
                <a:lnTo>
                  <a:pt x="464070" y="24142"/>
                </a:lnTo>
                <a:lnTo>
                  <a:pt x="455168" y="24142"/>
                </a:lnTo>
                <a:lnTo>
                  <a:pt x="455168" y="36207"/>
                </a:lnTo>
                <a:lnTo>
                  <a:pt x="464070" y="36207"/>
                </a:lnTo>
                <a:lnTo>
                  <a:pt x="464070" y="82753"/>
                </a:lnTo>
                <a:lnTo>
                  <a:pt x="467626" y="87922"/>
                </a:lnTo>
                <a:lnTo>
                  <a:pt x="492518" y="87922"/>
                </a:lnTo>
                <a:lnTo>
                  <a:pt x="492518" y="75857"/>
                </a:lnTo>
                <a:lnTo>
                  <a:pt x="481850" y="75857"/>
                </a:lnTo>
                <a:lnTo>
                  <a:pt x="481850" y="36207"/>
                </a:lnTo>
                <a:lnTo>
                  <a:pt x="492518" y="36207"/>
                </a:lnTo>
                <a:lnTo>
                  <a:pt x="492518" y="24142"/>
                </a:lnTo>
                <a:close/>
              </a:path>
              <a:path w="672464" h="90170">
                <a:moveTo>
                  <a:pt x="520966" y="24142"/>
                </a:moveTo>
                <a:lnTo>
                  <a:pt x="504964" y="24142"/>
                </a:lnTo>
                <a:lnTo>
                  <a:pt x="504964" y="86194"/>
                </a:lnTo>
                <a:lnTo>
                  <a:pt x="520966" y="86194"/>
                </a:lnTo>
                <a:lnTo>
                  <a:pt x="520966" y="24142"/>
                </a:lnTo>
                <a:close/>
              </a:path>
              <a:path w="672464" h="90170">
                <a:moveTo>
                  <a:pt x="520966" y="1727"/>
                </a:moveTo>
                <a:lnTo>
                  <a:pt x="504964" y="1727"/>
                </a:lnTo>
                <a:lnTo>
                  <a:pt x="504964" y="17246"/>
                </a:lnTo>
                <a:lnTo>
                  <a:pt x="520966" y="17246"/>
                </a:lnTo>
                <a:lnTo>
                  <a:pt x="520966" y="1727"/>
                </a:lnTo>
                <a:close/>
              </a:path>
              <a:path w="672464" h="90170">
                <a:moveTo>
                  <a:pt x="600976" y="55168"/>
                </a:moveTo>
                <a:lnTo>
                  <a:pt x="598195" y="40601"/>
                </a:lnTo>
                <a:lnTo>
                  <a:pt x="594995" y="36207"/>
                </a:lnTo>
                <a:lnTo>
                  <a:pt x="590753" y="30391"/>
                </a:lnTo>
                <a:lnTo>
                  <a:pt x="583196" y="26187"/>
                </a:lnTo>
                <a:lnTo>
                  <a:pt x="583196" y="46545"/>
                </a:lnTo>
                <a:lnTo>
                  <a:pt x="583196" y="63792"/>
                </a:lnTo>
                <a:lnTo>
                  <a:pt x="581418" y="74129"/>
                </a:lnTo>
                <a:lnTo>
                  <a:pt x="552970" y="74129"/>
                </a:lnTo>
                <a:lnTo>
                  <a:pt x="551192" y="63792"/>
                </a:lnTo>
                <a:lnTo>
                  <a:pt x="551192" y="46545"/>
                </a:lnTo>
                <a:lnTo>
                  <a:pt x="552970" y="36207"/>
                </a:lnTo>
                <a:lnTo>
                  <a:pt x="581418" y="36207"/>
                </a:lnTo>
                <a:lnTo>
                  <a:pt x="583196" y="46545"/>
                </a:lnTo>
                <a:lnTo>
                  <a:pt x="583196" y="26187"/>
                </a:lnTo>
                <a:lnTo>
                  <a:pt x="579970" y="24384"/>
                </a:lnTo>
                <a:lnTo>
                  <a:pt x="567194" y="22415"/>
                </a:lnTo>
                <a:lnTo>
                  <a:pt x="554405" y="24384"/>
                </a:lnTo>
                <a:lnTo>
                  <a:pt x="543636" y="30391"/>
                </a:lnTo>
                <a:lnTo>
                  <a:pt x="536181" y="40601"/>
                </a:lnTo>
                <a:lnTo>
                  <a:pt x="533412" y="55168"/>
                </a:lnTo>
                <a:lnTo>
                  <a:pt x="536181" y="69735"/>
                </a:lnTo>
                <a:lnTo>
                  <a:pt x="543636" y="79946"/>
                </a:lnTo>
                <a:lnTo>
                  <a:pt x="554405" y="85953"/>
                </a:lnTo>
                <a:lnTo>
                  <a:pt x="567194" y="87922"/>
                </a:lnTo>
                <a:lnTo>
                  <a:pt x="579970" y="85953"/>
                </a:lnTo>
                <a:lnTo>
                  <a:pt x="590753" y="79946"/>
                </a:lnTo>
                <a:lnTo>
                  <a:pt x="594995" y="74129"/>
                </a:lnTo>
                <a:lnTo>
                  <a:pt x="598195" y="69735"/>
                </a:lnTo>
                <a:lnTo>
                  <a:pt x="600976" y="55168"/>
                </a:lnTo>
                <a:close/>
              </a:path>
              <a:path w="672464" h="90170">
                <a:moveTo>
                  <a:pt x="672096" y="43103"/>
                </a:moveTo>
                <a:lnTo>
                  <a:pt x="670229" y="34048"/>
                </a:lnTo>
                <a:lnTo>
                  <a:pt x="665200" y="27584"/>
                </a:lnTo>
                <a:lnTo>
                  <a:pt x="657847" y="23710"/>
                </a:lnTo>
                <a:lnTo>
                  <a:pt x="648982" y="22415"/>
                </a:lnTo>
                <a:lnTo>
                  <a:pt x="636536" y="22415"/>
                </a:lnTo>
                <a:lnTo>
                  <a:pt x="631202" y="29311"/>
                </a:lnTo>
                <a:lnTo>
                  <a:pt x="629424" y="32753"/>
                </a:lnTo>
                <a:lnTo>
                  <a:pt x="629424" y="24142"/>
                </a:lnTo>
                <a:lnTo>
                  <a:pt x="613422" y="24142"/>
                </a:lnTo>
                <a:lnTo>
                  <a:pt x="613422" y="86194"/>
                </a:lnTo>
                <a:lnTo>
                  <a:pt x="631202" y="86194"/>
                </a:lnTo>
                <a:lnTo>
                  <a:pt x="631202" y="41376"/>
                </a:lnTo>
                <a:lnTo>
                  <a:pt x="636536" y="36207"/>
                </a:lnTo>
                <a:lnTo>
                  <a:pt x="654316" y="36207"/>
                </a:lnTo>
                <a:lnTo>
                  <a:pt x="654316" y="86194"/>
                </a:lnTo>
                <a:lnTo>
                  <a:pt x="672096" y="86194"/>
                </a:lnTo>
                <a:lnTo>
                  <a:pt x="672096" y="431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219" y="106361"/>
            <a:ext cx="628015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795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74924" y="2052472"/>
            <a:ext cx="6842150" cy="3427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494F5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epa.gov/system/files/documents/2021-10/pfas-roadmap_final-508.pdf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epa.gov/pfas" TargetMode="External"/><Relationship Id="rId2" Type="http://schemas.openxmlformats.org/officeDocument/2006/relationships/hyperlink" Target="mailto:small.matthew@epa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a.gov/system/files/documents/2022-11/PFAS%20Roadmap%20Progress%20Report_final_Nov%2017.pdf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hyperlink" Target="https://www.epa.gov/system/files/documents/2023-12/epas-pfas-strategic-roadmap-dec-2023508v2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hw/proposal-list-nine-and-polyfluoroalkyl-compounds-resource-conservation-and-recovery-act" TargetMode="External"/><Relationship Id="rId2" Type="http://schemas.openxmlformats.org/officeDocument/2006/relationships/hyperlink" Target="https://www.epa.gov/newsreleases/biden-harris-administration-finalizes-critical-rule-clean-pfas-contamination-protec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www.epa.gov/hw/proposal-clarify-authority-address-releases-hazardous-waste-treatment-storage-and-disposa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a.gov/cwa-methods/cwa-analytical-methods-and-polyfluorinated-alkyl-substances-pfas#method-1621" TargetMode="External"/><Relationship Id="rId3" Type="http://schemas.openxmlformats.org/officeDocument/2006/relationships/hyperlink" Target="https://epa-prgs.ornl.gov/cgi-bin/chemicals/csl_search" TargetMode="External"/><Relationship Id="rId7" Type="http://schemas.openxmlformats.org/officeDocument/2006/relationships/hyperlink" Target="https://www.epa.gov/cwa-methods/cwa-analytical-methods-and-polyfluorinated-alkyl-substances-pfas#method-1633" TargetMode="External"/><Relationship Id="rId12" Type="http://schemas.openxmlformats.org/officeDocument/2006/relationships/image" Target="../media/image62.jpg"/><Relationship Id="rId2" Type="http://schemas.openxmlformats.org/officeDocument/2006/relationships/hyperlink" Target="https://www.epa.gov/risk/regional-screening-levels-rsls-generic-tab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a.gov/cwa-methods/cwa-analytical-methods-and-polyfluorinated-alkyl-substances-pfas" TargetMode="External"/><Relationship Id="rId11" Type="http://schemas.openxmlformats.org/officeDocument/2006/relationships/image" Target="../media/image61.png"/><Relationship Id="rId5" Type="http://schemas.openxmlformats.org/officeDocument/2006/relationships/hyperlink" Target="https://www.epa.gov/wqc/aquatic-life-criteria-perfluorooctanoic-acid-pfoa" TargetMode="External"/><Relationship Id="rId10" Type="http://schemas.openxmlformats.org/officeDocument/2006/relationships/image" Target="../media/image60.jpg"/><Relationship Id="rId4" Type="http://schemas.openxmlformats.org/officeDocument/2006/relationships/hyperlink" Target="https://semspub.epa.gov/work/HQ/174506.pdf" TargetMode="External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epa.gov/newsreleases/epa-releases-updated-interim-guidance-destroying-and-disposing-certain-pfas-and-pfa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pa.gov/system/files/documents/2024-04/2024-interim-guidance-on-pfas-destruction-and-disposal.pdf" TargetMode="Externa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hyperlink" Target="https://www.epa.gov/sbir/test-and-treat-pfas-epa-sbir-technologies" TargetMode="External"/><Relationship Id="rId7" Type="http://schemas.openxmlformats.org/officeDocument/2006/relationships/image" Target="../media/image65.png"/><Relationship Id="rId2" Type="http://schemas.openxmlformats.org/officeDocument/2006/relationships/hyperlink" Target="https://www.tandfonline.com/doi/full/10.1080/10962247.2021.202131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a.gov/innovation/innovative-ways-destroy-pfas-challenge" TargetMode="External"/><Relationship Id="rId5" Type="http://schemas.openxmlformats.org/officeDocument/2006/relationships/hyperlink" Target="https://www.epa.gov/air-research/modeling-pfas-air-emissions-deposition-and-chemistry" TargetMode="External"/><Relationship Id="rId4" Type="http://schemas.openxmlformats.org/officeDocument/2006/relationships/hyperlink" Target="https://www.epa.gov/chemical-research/pfas-innovative-treatment-team-pitt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g"/><Relationship Id="rId18" Type="http://schemas.openxmlformats.org/officeDocument/2006/relationships/image" Target="../media/image80.png"/><Relationship Id="rId3" Type="http://schemas.openxmlformats.org/officeDocument/2006/relationships/image" Target="../media/image68.jpg"/><Relationship Id="rId21" Type="http://schemas.openxmlformats.org/officeDocument/2006/relationships/image" Target="../media/image83.jp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79.jpg"/><Relationship Id="rId2" Type="http://schemas.openxmlformats.org/officeDocument/2006/relationships/image" Target="../media/image67.png"/><Relationship Id="rId16" Type="http://schemas.openxmlformats.org/officeDocument/2006/relationships/hyperlink" Target="https://www.epa.gov/dwucmr/fifth-unregulated-contaminant-monitoring-rule-data-finder#%3A%7E%3Atext%3DUCMR%205%20data%20released%20to%2Cof%20data%20reporting%20in%202026" TargetMode="External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jpg"/><Relationship Id="rId5" Type="http://schemas.openxmlformats.org/officeDocument/2006/relationships/image" Target="../media/image69.png"/><Relationship Id="rId15" Type="http://schemas.openxmlformats.org/officeDocument/2006/relationships/hyperlink" Target="https://www.epa.gov/dwucmr/fifth-unregulated-contaminant-monitoring-rule" TargetMode="External"/><Relationship Id="rId10" Type="http://schemas.openxmlformats.org/officeDocument/2006/relationships/image" Target="../media/image74.jpg"/><Relationship Id="rId19" Type="http://schemas.openxmlformats.org/officeDocument/2006/relationships/image" Target="../media/image81.jpg"/><Relationship Id="rId4" Type="http://schemas.openxmlformats.org/officeDocument/2006/relationships/hyperlink" Target="https://echo.epa.gov/trends/pfas-tools" TargetMode="External"/><Relationship Id="rId9" Type="http://schemas.openxmlformats.org/officeDocument/2006/relationships/image" Target="../media/image73.png"/><Relationship Id="rId14" Type="http://schemas.openxmlformats.org/officeDocument/2006/relationships/image" Target="../media/image78.jpg"/><Relationship Id="rId22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pfas" TargetMode="External"/><Relationship Id="rId2" Type="http://schemas.openxmlformats.org/officeDocument/2006/relationships/hyperlink" Target="mailto:small.matthew@ep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pa.gov/pfas/press-releases-related-pfa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pa.gov/pfas/basic-information-pf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34" Type="http://schemas.openxmlformats.org/officeDocument/2006/relationships/image" Target="../media/image4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hyperlink" Target="https://www.epa.gov/system/files/documents/2021-10/pfas-roadmap_final-508.pdf" TargetMode="External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8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a.gov/chemical-research/status-epa-research-and-development-pfas#contamination" TargetMode="External"/><Relationship Id="rId13" Type="http://schemas.openxmlformats.org/officeDocument/2006/relationships/image" Target="../media/image43.png"/><Relationship Id="rId3" Type="http://schemas.openxmlformats.org/officeDocument/2006/relationships/hyperlink" Target="https://www.epa.gov/chemical-research/status-epa-research-and-development-pfas#methods" TargetMode="External"/><Relationship Id="rId7" Type="http://schemas.openxmlformats.org/officeDocument/2006/relationships/hyperlink" Target="https://www.epa.gov/chemical-research/status-epa-research-and-development-pfas#treatment" TargetMode="External"/><Relationship Id="rId12" Type="http://schemas.openxmlformats.org/officeDocument/2006/relationships/hyperlink" Target="https://serdp-estcp.mil/focusareas/e18ec5da-d0de-47da-99f9-a07328558149" TargetMode="External"/><Relationship Id="rId2" Type="http://schemas.openxmlformats.org/officeDocument/2006/relationships/hyperlink" Target="https://www.epa.gov/chemical-research/research-and-polyfluoroalkyl-substances-pfa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pa.gov/chemical-research/status-epa-research-and-development-pfas#exposure" TargetMode="External"/><Relationship Id="rId11" Type="http://schemas.openxmlformats.org/officeDocument/2006/relationships/hyperlink" Target="https://www.epa.gov/sbir/test-and-treat-pfas-epa-sbir-technologies" TargetMode="External"/><Relationship Id="rId5" Type="http://schemas.openxmlformats.org/officeDocument/2006/relationships/hyperlink" Target="https://www.epa.gov/chemical-research/status-epa-research-and-development-pfas#ecotoxicity" TargetMode="External"/><Relationship Id="rId10" Type="http://schemas.openxmlformats.org/officeDocument/2006/relationships/hyperlink" Target="https://www.epa.gov/chemical-research/pfas-innovative-treatment-team-pitt" TargetMode="External"/><Relationship Id="rId4" Type="http://schemas.openxmlformats.org/officeDocument/2006/relationships/hyperlink" Target="https://www.epa.gov/chemical-research/status-epa-research-and-development-pfas#toxicity" TargetMode="External"/><Relationship Id="rId9" Type="http://schemas.openxmlformats.org/officeDocument/2006/relationships/hyperlink" Target="https://www.epa.gov/chemical-research/status-epa-research-and-development-pfas#other" TargetMode="External"/><Relationship Id="rId1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g"/><Relationship Id="rId3" Type="http://schemas.openxmlformats.org/officeDocument/2006/relationships/hyperlink" Target="https://www.epa.gov/research-grants/research-funding-opportunities" TargetMode="External"/><Relationship Id="rId7" Type="http://schemas.openxmlformats.org/officeDocument/2006/relationships/hyperlink" Target="https://serdp-estcp.mil/focusareas/e18ec5da-d0de-47da-99f9-a07328558149#top" TargetMode="External"/><Relationship Id="rId12" Type="http://schemas.openxmlformats.org/officeDocument/2006/relationships/image" Target="../media/image49.png"/><Relationship Id="rId2" Type="http://schemas.openxmlformats.org/officeDocument/2006/relationships/hyperlink" Target="https://www.epa.gov/chemical-research/pfas-research-extramural-funding-opportuniti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a.gov/P3/p3-funding-opportunities" TargetMode="External"/><Relationship Id="rId11" Type="http://schemas.openxmlformats.org/officeDocument/2006/relationships/image" Target="../media/image48.jpg"/><Relationship Id="rId5" Type="http://schemas.openxmlformats.org/officeDocument/2006/relationships/hyperlink" Target="https://www.epa.gov/innovation/epa-challenges-prizes#active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www.epa.gov/sbir/sbir-funding-opportunities" TargetMode="External"/><Relationship Id="rId9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fpub.epa.gov/ncer_abstracts/index.cfm/fuseaction/recipients.display/rfa_id/640/records_per_page/ALL" TargetMode="External"/><Relationship Id="rId3" Type="http://schemas.openxmlformats.org/officeDocument/2006/relationships/hyperlink" Target="https://cfpub.epa.gov/ncer_abstracts/index.cfm/fuseaction/display.rfatext/rfa_id/712" TargetMode="External"/><Relationship Id="rId7" Type="http://schemas.openxmlformats.org/officeDocument/2006/relationships/hyperlink" Target="https://cfpub.epa.gov/ncer_abstracts/index.cfm/fuseaction/recipients.display/rfa_id/643/records_per_page/ALL" TargetMode="External"/><Relationship Id="rId2" Type="http://schemas.openxmlformats.org/officeDocument/2006/relationships/hyperlink" Target="https://www.epa.gov/research-grants/research-understanding-pfas-uptake-and-bioaccumulation-plant-and-anim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fpub.epa.gov/ncer_abstracts/index.cfm/fuseaction/recipients.display/rfa_id/658/records_per_page/ALL" TargetMode="External"/><Relationship Id="rId5" Type="http://schemas.openxmlformats.org/officeDocument/2006/relationships/hyperlink" Target="https://www.epa.gov/innovation/innovative-ways-destroy-pfas-challenge" TargetMode="External"/><Relationship Id="rId4" Type="http://schemas.openxmlformats.org/officeDocument/2006/relationships/hyperlink" Target="https://cfpub.epa.gov/ncer_abstracts/index.cfm/fuseaction/recipients.display/rfa_id/682/records_per_page/AL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a.gov/biosolids" TargetMode="External"/><Relationship Id="rId3" Type="http://schemas.openxmlformats.org/officeDocument/2006/relationships/hyperlink" Target="https://www.epa.gov/toxics-release-inventory-tri-program/list-pfas-added-tri-ndaa" TargetMode="External"/><Relationship Id="rId7" Type="http://schemas.openxmlformats.org/officeDocument/2006/relationships/hyperlink" Target="https://www.epa.gov/npdes/industrial-wastewater" TargetMode="External"/><Relationship Id="rId12" Type="http://schemas.openxmlformats.org/officeDocument/2006/relationships/image" Target="../media/image53.png"/><Relationship Id="rId2" Type="http://schemas.openxmlformats.org/officeDocument/2006/relationships/hyperlink" Target="https://www.epa.gov/assessing-and-managing-chemicals-under-tsca/risk-management-and-polyfluoroalkyl-substances-pf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a.gov/eg/effluent-guidelines-plan" TargetMode="External"/><Relationship Id="rId11" Type="http://schemas.openxmlformats.org/officeDocument/2006/relationships/image" Target="../media/image52.jpg"/><Relationship Id="rId5" Type="http://schemas.openxmlformats.org/officeDocument/2006/relationships/hyperlink" Target="https://www.epa.gov/assessing-and-managing-chemicals-under-tsca/national-pfas-testing-strategy" TargetMode="External"/><Relationship Id="rId10" Type="http://schemas.openxmlformats.org/officeDocument/2006/relationships/image" Target="../media/image51.jpg"/><Relationship Id="rId4" Type="http://schemas.openxmlformats.org/officeDocument/2006/relationships/hyperlink" Target="https://www.epa.gov/pesticides/pfas-packaging#%3A%7E%3Atext%3DIn%20December%202022%2C%20the%20Agency%2Cin%20any%20registered%20pesticide%20product" TargetMode="External"/><Relationship Id="rId9" Type="http://schemas.openxmlformats.org/officeDocument/2006/relationships/hyperlink" Target="https://www.atsdr.cdc.gov/pfas/health-effects/us-population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dwcapacity/emerging-contaminants-ec-small-or-disadvantaged-communities-grant-sdc#2024" TargetMode="External"/><Relationship Id="rId2" Type="http://schemas.openxmlformats.org/officeDocument/2006/relationships/hyperlink" Target="https://www.epa.gov/sdwa/and-polyfluoroalkyl-substances-pf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pa.gov/system/files/documents/2024-04/pfas-npdwr_fact-sheet_hazard-index_4.8.24.pdf" TargetMode="External"/><Relationship Id="rId5" Type="http://schemas.openxmlformats.org/officeDocument/2006/relationships/image" Target="../media/image54.png"/><Relationship Id="rId4" Type="http://schemas.openxmlformats.org/officeDocument/2006/relationships/hyperlink" Target="https://www.epa.gov/system/files/documents/2024-04/final_fy24_bil_ecsdc_allotmentmemo_april-2024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a.gov/pfas" TargetMode="External"/><Relationship Id="rId3" Type="http://schemas.openxmlformats.org/officeDocument/2006/relationships/hyperlink" Target="https://www.epa.gov/water-research/drinking-water-treatability-database-tdb" TargetMode="External"/><Relationship Id="rId7" Type="http://schemas.openxmlformats.org/officeDocument/2006/relationships/image" Target="../media/image56.jpg"/><Relationship Id="rId2" Type="http://schemas.openxmlformats.org/officeDocument/2006/relationships/hyperlink" Target="https://www.epa.gov/pfas/epa-pfas-drinking-water-laboratory-method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s://www.epa.gov/newsreleases/biden-harris-administration-announces-169-million-bipartisan-infrastructure-law#%3A%7E%3Atext%3DRegan%20announced%20the%20availability%20of%2Cthan%20%24169%20million%20for%20California" TargetMode="External"/><Relationship Id="rId4" Type="http://schemas.openxmlformats.org/officeDocument/2006/relationships/hyperlink" Target="https://www.epa.gov/newsreleases/epa-announces-new-drinking-water-health-advisories-pfas-chemicals-1-billion-bipartisa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376" y="147087"/>
            <a:ext cx="38906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dirty="0">
                <a:solidFill>
                  <a:srgbClr val="183964"/>
                </a:solidFill>
                <a:latin typeface="Tahoma"/>
                <a:cs typeface="Tahoma"/>
              </a:rPr>
              <a:t>PFAS</a:t>
            </a:r>
            <a:r>
              <a:rPr sz="5400" b="0" spc="-31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sz="5400" b="0" spc="-10" dirty="0">
                <a:solidFill>
                  <a:srgbClr val="183964"/>
                </a:solidFill>
                <a:latin typeface="Tahoma"/>
                <a:cs typeface="Tahoma"/>
              </a:rPr>
              <a:t>Update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F32FF8-BD27-EC8F-F09F-FBEFC56A845F}"/>
              </a:ext>
            </a:extLst>
          </p:cNvPr>
          <p:cNvSpPr txBox="1"/>
          <p:nvPr/>
        </p:nvSpPr>
        <p:spPr>
          <a:xfrm>
            <a:off x="218375" y="957580"/>
            <a:ext cx="5525805" cy="576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PFAS</a:t>
            </a:r>
            <a:r>
              <a:rPr lang="en-US" sz="1800" spc="-10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183964"/>
                </a:solidFill>
                <a:latin typeface="Tahoma"/>
                <a:cs typeface="Tahoma"/>
              </a:rPr>
              <a:t>Workshop:</a:t>
            </a:r>
            <a:endParaRPr lang="en-US" sz="1800" dirty="0">
              <a:latin typeface="Tahoma"/>
              <a:cs typeface="Tahoma"/>
            </a:endParaRPr>
          </a:p>
          <a:p>
            <a:pPr marL="12700" marR="869315">
              <a:lnSpc>
                <a:spcPct val="100000"/>
              </a:lnSpc>
            </a:pPr>
            <a:r>
              <a:rPr lang="en-US" sz="1800" spc="-20" dirty="0">
                <a:solidFill>
                  <a:srgbClr val="183964"/>
                </a:solidFill>
                <a:latin typeface="Tahoma"/>
                <a:cs typeface="Tahoma"/>
              </a:rPr>
              <a:t>Translating</a:t>
            </a:r>
            <a:r>
              <a:rPr lang="en-US" sz="1800" spc="-6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Research</a:t>
            </a:r>
            <a:r>
              <a:rPr lang="en-US" sz="1800" spc="-5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Findings</a:t>
            </a:r>
            <a:r>
              <a:rPr lang="en-US" sz="1800" spc="-6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35" dirty="0">
                <a:solidFill>
                  <a:srgbClr val="183964"/>
                </a:solidFill>
                <a:latin typeface="Tahoma"/>
                <a:cs typeface="Tahoma"/>
              </a:rPr>
              <a:t>to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Policies</a:t>
            </a:r>
            <a:r>
              <a:rPr lang="en-US" sz="1800" spc="-7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that</a:t>
            </a:r>
            <a:r>
              <a:rPr lang="en-US" sz="1800" spc="-1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Protect</a:t>
            </a:r>
            <a:r>
              <a:rPr lang="en-US" sz="1800" spc="-4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Public</a:t>
            </a:r>
            <a:r>
              <a:rPr lang="en-US" sz="1800" spc="-6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183964"/>
                </a:solidFill>
                <a:latin typeface="Tahoma"/>
                <a:cs typeface="Tahoma"/>
              </a:rPr>
              <a:t>Health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and</a:t>
            </a:r>
            <a:r>
              <a:rPr lang="en-US" sz="1800" spc="-1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the</a:t>
            </a:r>
            <a:r>
              <a:rPr lang="en-US" sz="1800" spc="-3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183964"/>
                </a:solidFill>
                <a:latin typeface="Tahoma"/>
                <a:cs typeface="Tahoma"/>
              </a:rPr>
              <a:t>Environment</a:t>
            </a:r>
            <a:endParaRPr lang="en-US"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Hosted</a:t>
            </a:r>
            <a:r>
              <a:rPr lang="en-US" sz="1800" spc="-3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183964"/>
                </a:solidFill>
                <a:latin typeface="Tahoma"/>
                <a:cs typeface="Tahoma"/>
              </a:rPr>
              <a:t>by:</a:t>
            </a:r>
            <a:endParaRPr lang="en-US" sz="18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UC</a:t>
            </a:r>
            <a:r>
              <a:rPr lang="en-US" sz="1800" spc="-8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Berkeley</a:t>
            </a:r>
            <a:r>
              <a:rPr lang="en-US" sz="1800" spc="-4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Superfund</a:t>
            </a:r>
            <a:r>
              <a:rPr lang="en-US" sz="1800" spc="-6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Research</a:t>
            </a:r>
            <a:r>
              <a:rPr lang="en-US" sz="1800" spc="-7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10" dirty="0">
                <a:solidFill>
                  <a:srgbClr val="183964"/>
                </a:solidFill>
                <a:latin typeface="Tahoma"/>
                <a:cs typeface="Tahoma"/>
              </a:rPr>
              <a:t>Program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David</a:t>
            </a:r>
            <a:r>
              <a:rPr lang="en-US" sz="1800" spc="-8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dirty="0">
                <a:solidFill>
                  <a:srgbClr val="183964"/>
                </a:solidFill>
                <a:latin typeface="Tahoma"/>
                <a:cs typeface="Tahoma"/>
              </a:rPr>
              <a:t>Brower</a:t>
            </a:r>
            <a:r>
              <a:rPr lang="en-US" sz="1800" spc="-8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183964"/>
                </a:solidFill>
                <a:latin typeface="Tahoma"/>
                <a:cs typeface="Tahoma"/>
              </a:rPr>
              <a:t>Center,</a:t>
            </a:r>
            <a:r>
              <a:rPr lang="en-US" sz="1800" spc="-7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20" dirty="0">
                <a:solidFill>
                  <a:srgbClr val="183964"/>
                </a:solidFill>
                <a:latin typeface="Tahoma"/>
                <a:cs typeface="Tahoma"/>
              </a:rPr>
              <a:t>Berkeley,</a:t>
            </a:r>
            <a:r>
              <a:rPr lang="en-US" sz="1800" spc="-5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1800" spc="-25" dirty="0">
                <a:solidFill>
                  <a:srgbClr val="183964"/>
                </a:solidFill>
                <a:latin typeface="Tahoma"/>
                <a:cs typeface="Tahoma"/>
              </a:rPr>
              <a:t>CA</a:t>
            </a:r>
            <a:endParaRPr lang="en-US" sz="1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625"/>
              </a:spcBef>
            </a:pPr>
            <a:endParaRPr lang="en-US" sz="1800" dirty="0">
              <a:latin typeface="Tahoma"/>
              <a:cs typeface="Tahoma"/>
            </a:endParaRPr>
          </a:p>
          <a:p>
            <a:pPr marL="72390">
              <a:lnSpc>
                <a:spcPct val="100000"/>
              </a:lnSpc>
            </a:pPr>
            <a:r>
              <a:rPr lang="en-US" sz="2500" dirty="0">
                <a:solidFill>
                  <a:srgbClr val="183964"/>
                </a:solidFill>
                <a:latin typeface="Tahoma"/>
                <a:cs typeface="Tahoma"/>
              </a:rPr>
              <a:t>Matthew</a:t>
            </a:r>
            <a:r>
              <a:rPr lang="en-US" sz="2500" spc="-10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500" dirty="0">
                <a:solidFill>
                  <a:srgbClr val="183964"/>
                </a:solidFill>
                <a:latin typeface="Tahoma"/>
                <a:cs typeface="Tahoma"/>
              </a:rPr>
              <a:t>Small,</a:t>
            </a:r>
            <a:r>
              <a:rPr lang="en-US" sz="2500" spc="-9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500" dirty="0" err="1">
                <a:solidFill>
                  <a:srgbClr val="183964"/>
                </a:solidFill>
                <a:latin typeface="Tahoma"/>
                <a:cs typeface="Tahoma"/>
              </a:rPr>
              <a:t>Ph.D</a:t>
            </a:r>
            <a:r>
              <a:rPr lang="en-US" sz="2500" dirty="0">
                <a:solidFill>
                  <a:srgbClr val="183964"/>
                </a:solidFill>
                <a:latin typeface="Tahoma"/>
                <a:cs typeface="Tahoma"/>
              </a:rPr>
              <a:t>,.</a:t>
            </a:r>
            <a:r>
              <a:rPr lang="en-US" sz="2500" spc="-9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500" spc="-20" dirty="0">
                <a:solidFill>
                  <a:srgbClr val="183964"/>
                </a:solidFill>
                <a:latin typeface="Tahoma"/>
                <a:cs typeface="Tahoma"/>
              </a:rPr>
              <a:t>P.G.</a:t>
            </a:r>
            <a:endParaRPr lang="en-US" sz="25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lang="en-US" sz="2500" dirty="0">
              <a:latin typeface="Tahoma"/>
              <a:cs typeface="Tahoma"/>
            </a:endParaRPr>
          </a:p>
          <a:p>
            <a:pPr marL="46990">
              <a:lnSpc>
                <a:spcPct val="100000"/>
              </a:lnSpc>
              <a:spcBef>
                <a:spcPts val="5"/>
              </a:spcBef>
            </a:pPr>
            <a:r>
              <a:rPr lang="en-US" sz="2000" dirty="0">
                <a:solidFill>
                  <a:srgbClr val="183964"/>
                </a:solidFill>
                <a:latin typeface="Tahoma"/>
                <a:cs typeface="Tahoma"/>
              </a:rPr>
              <a:t>Regional</a:t>
            </a:r>
            <a:r>
              <a:rPr lang="en-US" sz="2000" spc="-5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000" dirty="0">
                <a:solidFill>
                  <a:srgbClr val="183964"/>
                </a:solidFill>
                <a:latin typeface="Tahoma"/>
                <a:cs typeface="Tahoma"/>
              </a:rPr>
              <a:t>Science</a:t>
            </a:r>
            <a:r>
              <a:rPr lang="en-US" sz="2000" spc="-7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000" spc="-10" dirty="0">
                <a:solidFill>
                  <a:srgbClr val="183964"/>
                </a:solidFill>
                <a:latin typeface="Tahoma"/>
                <a:cs typeface="Tahoma"/>
              </a:rPr>
              <a:t>Liaison</a:t>
            </a:r>
            <a:endParaRPr lang="en-US" sz="2000" dirty="0">
              <a:latin typeface="Tahoma"/>
              <a:cs typeface="Tahoma"/>
            </a:endParaRPr>
          </a:p>
          <a:p>
            <a:pPr marL="46990" marR="1456055">
              <a:lnSpc>
                <a:spcPct val="100000"/>
              </a:lnSpc>
            </a:pPr>
            <a:r>
              <a:rPr lang="en-US" sz="2000" dirty="0">
                <a:solidFill>
                  <a:srgbClr val="183964"/>
                </a:solidFill>
                <a:latin typeface="Tahoma"/>
                <a:cs typeface="Tahoma"/>
              </a:rPr>
              <a:t>U.S.</a:t>
            </a:r>
            <a:r>
              <a:rPr lang="en-US" sz="2000" spc="-7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000" dirty="0">
                <a:solidFill>
                  <a:srgbClr val="183964"/>
                </a:solidFill>
                <a:latin typeface="Tahoma"/>
                <a:cs typeface="Tahoma"/>
              </a:rPr>
              <a:t>EPA</a:t>
            </a:r>
            <a:r>
              <a:rPr lang="en-US" sz="2000" spc="-7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000" dirty="0">
                <a:solidFill>
                  <a:srgbClr val="183964"/>
                </a:solidFill>
                <a:latin typeface="Tahoma"/>
                <a:cs typeface="Tahoma"/>
              </a:rPr>
              <a:t>Region</a:t>
            </a:r>
            <a:r>
              <a:rPr lang="en-US" sz="2000" spc="-65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000" spc="-50" dirty="0">
                <a:solidFill>
                  <a:srgbClr val="183964"/>
                </a:solidFill>
                <a:latin typeface="Tahoma"/>
                <a:cs typeface="Tahoma"/>
              </a:rPr>
              <a:t>9 </a:t>
            </a:r>
            <a:r>
              <a:rPr lang="en-US" sz="20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Tahoma"/>
                <a:cs typeface="Tahoma"/>
                <a:hlinkClick r:id="rId2"/>
              </a:rPr>
              <a:t>small.matthew@epa.gov</a:t>
            </a:r>
            <a:endParaRPr lang="en-US" sz="2000" u="sng" spc="-10" dirty="0">
              <a:solidFill>
                <a:srgbClr val="2269AE"/>
              </a:solidFill>
              <a:uFill>
                <a:solidFill>
                  <a:srgbClr val="2269AE"/>
                </a:solidFill>
              </a:uFill>
              <a:latin typeface="Tahoma"/>
              <a:cs typeface="Tahoma"/>
            </a:endParaRPr>
          </a:p>
          <a:p>
            <a:pPr marL="46990" marR="1456055">
              <a:lnSpc>
                <a:spcPct val="100000"/>
              </a:lnSpc>
            </a:pPr>
            <a:endParaRPr lang="en-US" sz="2000" u="sng" spc="-10" dirty="0">
              <a:solidFill>
                <a:srgbClr val="2269AE"/>
              </a:solidFill>
              <a:uFill>
                <a:solidFill>
                  <a:srgbClr val="2269AE"/>
                </a:solidFill>
              </a:uFill>
              <a:latin typeface="Tahoma"/>
              <a:cs typeface="Tahoma"/>
            </a:endParaRPr>
          </a:p>
          <a:p>
            <a:pPr marL="46990" marR="1456055"/>
            <a:r>
              <a:rPr lang="en-US" sz="2000" dirty="0">
                <a:solidFill>
                  <a:srgbClr val="183964"/>
                </a:solidFill>
                <a:latin typeface="Tahoma"/>
                <a:cs typeface="Tahoma"/>
              </a:rPr>
              <a:t>June</a:t>
            </a:r>
            <a:r>
              <a:rPr lang="en-US" sz="2000" spc="-8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000" spc="-10" dirty="0">
                <a:solidFill>
                  <a:srgbClr val="183964"/>
                </a:solidFill>
                <a:latin typeface="Tahoma"/>
                <a:cs typeface="Tahoma"/>
              </a:rPr>
              <a:t>7,</a:t>
            </a:r>
            <a:r>
              <a:rPr lang="en-US" sz="2000" spc="-90" dirty="0">
                <a:solidFill>
                  <a:srgbClr val="183964"/>
                </a:solidFill>
                <a:latin typeface="Tahoma"/>
                <a:cs typeface="Tahoma"/>
              </a:rPr>
              <a:t> </a:t>
            </a:r>
            <a:r>
              <a:rPr lang="en-US" sz="2000" spc="-20" dirty="0">
                <a:solidFill>
                  <a:srgbClr val="183964"/>
                </a:solidFill>
                <a:latin typeface="Tahoma"/>
                <a:cs typeface="Tahoma"/>
              </a:rPr>
              <a:t>2024</a:t>
            </a:r>
            <a:endParaRPr lang="en-US" sz="2000" dirty="0">
              <a:latin typeface="Tahoma"/>
              <a:cs typeface="Tahoma"/>
            </a:endParaRPr>
          </a:p>
          <a:p>
            <a:pPr marL="46990" marR="1456055">
              <a:lnSpc>
                <a:spcPct val="100000"/>
              </a:lnSpc>
            </a:pPr>
            <a:endParaRPr lang="en-US" sz="2000" dirty="0">
              <a:latin typeface="Tahoma"/>
              <a:cs typeface="Tahoma"/>
            </a:endParaRPr>
          </a:p>
          <a:p>
            <a:endParaRPr lang="en-US" dirty="0"/>
          </a:p>
        </p:txBody>
      </p:sp>
      <p:grpSp>
        <p:nvGrpSpPr>
          <p:cNvPr id="4" name="object 4" descr="3 EPA PFAS Reports from left to right: PFAS Strategic Roadmap: EPA's Commitment to Action 2021-24; EPA's PFAS Strategic Plan A Year of Progress November 2022; and, EPA's PFAS Strategic Roadmap: Second Annual Progress Report November 2023"/>
          <p:cNvGrpSpPr/>
          <p:nvPr/>
        </p:nvGrpSpPr>
        <p:grpSpPr>
          <a:xfrm>
            <a:off x="4677380" y="616839"/>
            <a:ext cx="7388859" cy="5354319"/>
            <a:chOff x="4579620" y="538480"/>
            <a:chExt cx="7388859" cy="5354319"/>
          </a:xfrm>
        </p:grpSpPr>
        <p:pic>
          <p:nvPicPr>
            <p:cNvPr id="13" name="object 13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9620" y="538480"/>
              <a:ext cx="4734559" cy="5102859"/>
            </a:xfrm>
            <a:prstGeom prst="rect">
              <a:avLst/>
            </a:prstGeom>
          </p:spPr>
        </p:pic>
        <p:pic>
          <p:nvPicPr>
            <p:cNvPr id="14" name="object 14">
              <a:hlinkClick r:id="rId3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4260" y="687362"/>
              <a:ext cx="4444682" cy="4805463"/>
            </a:xfrm>
            <a:prstGeom prst="rect">
              <a:avLst/>
            </a:prstGeom>
          </p:spPr>
        </p:pic>
        <p:sp>
          <p:nvSpPr>
            <p:cNvPr id="15" name="object 15">
              <a:hlinkClick r:id="rId3"/>
            </p:cNvPr>
            <p:cNvSpPr/>
            <p:nvPr/>
          </p:nvSpPr>
          <p:spPr>
            <a:xfrm>
              <a:off x="4704912" y="668006"/>
              <a:ext cx="4483735" cy="4844415"/>
            </a:xfrm>
            <a:custGeom>
              <a:avLst/>
              <a:gdLst/>
              <a:ahLst/>
              <a:cxnLst/>
              <a:rect l="l" t="t" r="r" b="b"/>
              <a:pathLst>
                <a:path w="4483734" h="4844415">
                  <a:moveTo>
                    <a:pt x="0" y="1419503"/>
                  </a:moveTo>
                  <a:lnTo>
                    <a:pt x="2646525" y="0"/>
                  </a:lnTo>
                  <a:lnTo>
                    <a:pt x="4483398" y="3424672"/>
                  </a:lnTo>
                  <a:lnTo>
                    <a:pt x="1836873" y="4844175"/>
                  </a:lnTo>
                  <a:lnTo>
                    <a:pt x="0" y="1419503"/>
                  </a:lnTo>
                  <a:close/>
                </a:path>
              </a:pathLst>
            </a:custGeom>
            <a:ln w="2857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69660" y="556260"/>
              <a:ext cx="3667759" cy="4432299"/>
            </a:xfrm>
            <a:prstGeom prst="rect">
              <a:avLst/>
            </a:prstGeom>
          </p:spPr>
        </p:pic>
        <p:pic>
          <p:nvPicPr>
            <p:cNvPr id="17" name="object 17">
              <a:hlinkClick r:id="rId6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1727" y="694817"/>
              <a:ext cx="3403493" cy="4155283"/>
            </a:xfrm>
            <a:prstGeom prst="rect">
              <a:avLst/>
            </a:prstGeom>
          </p:spPr>
        </p:pic>
        <p:sp>
          <p:nvSpPr>
            <p:cNvPr id="18" name="object 18">
              <a:hlinkClick r:id="rId6"/>
            </p:cNvPr>
            <p:cNvSpPr/>
            <p:nvPr/>
          </p:nvSpPr>
          <p:spPr>
            <a:xfrm>
              <a:off x="6285633" y="678720"/>
              <a:ext cx="3435985" cy="4187825"/>
            </a:xfrm>
            <a:custGeom>
              <a:avLst/>
              <a:gdLst/>
              <a:ahLst/>
              <a:cxnLst/>
              <a:rect l="l" t="t" r="r" b="b"/>
              <a:pathLst>
                <a:path w="3435984" h="4187825">
                  <a:moveTo>
                    <a:pt x="518311" y="0"/>
                  </a:moveTo>
                  <a:lnTo>
                    <a:pt x="3435685" y="399149"/>
                  </a:lnTo>
                  <a:lnTo>
                    <a:pt x="2917373" y="4187478"/>
                  </a:lnTo>
                  <a:lnTo>
                    <a:pt x="0" y="3788329"/>
                  </a:lnTo>
                  <a:lnTo>
                    <a:pt x="518311" y="0"/>
                  </a:lnTo>
                  <a:close/>
                </a:path>
              </a:pathLst>
            </a:custGeom>
            <a:ln w="2857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>
              <a:hlinkClick r:id="rId9"/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85660" y="731520"/>
              <a:ext cx="4782819" cy="5161279"/>
            </a:xfrm>
            <a:prstGeom prst="rect">
              <a:avLst/>
            </a:prstGeom>
          </p:spPr>
        </p:pic>
        <p:pic>
          <p:nvPicPr>
            <p:cNvPr id="20" name="object 20">
              <a:hlinkClick r:id="rId9"/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30198" y="879221"/>
              <a:ext cx="4493780" cy="4865026"/>
            </a:xfrm>
            <a:prstGeom prst="rect">
              <a:avLst/>
            </a:prstGeom>
          </p:spPr>
        </p:pic>
        <p:sp>
          <p:nvSpPr>
            <p:cNvPr id="21" name="object 21">
              <a:hlinkClick r:id="rId9"/>
            </p:cNvPr>
            <p:cNvSpPr/>
            <p:nvPr/>
          </p:nvSpPr>
          <p:spPr>
            <a:xfrm>
              <a:off x="7310898" y="859911"/>
              <a:ext cx="4532630" cy="4904105"/>
            </a:xfrm>
            <a:custGeom>
              <a:avLst/>
              <a:gdLst/>
              <a:ahLst/>
              <a:cxnLst/>
              <a:rect l="l" t="t" r="r" b="b"/>
              <a:pathLst>
                <a:path w="4532630" h="4904105">
                  <a:moveTo>
                    <a:pt x="1837286" y="0"/>
                  </a:moveTo>
                  <a:lnTo>
                    <a:pt x="4532387" y="1422383"/>
                  </a:lnTo>
                  <a:lnTo>
                    <a:pt x="2695100" y="4903634"/>
                  </a:lnTo>
                  <a:lnTo>
                    <a:pt x="0" y="3481251"/>
                  </a:lnTo>
                  <a:lnTo>
                    <a:pt x="1837286" y="0"/>
                  </a:lnTo>
                  <a:close/>
                </a:path>
              </a:pathLst>
            </a:custGeom>
            <a:ln w="28574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764801" y="5787354"/>
            <a:ext cx="2830195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spc="-25" dirty="0">
                <a:solidFill>
                  <a:srgbClr val="494F5D"/>
                </a:solidFill>
                <a:latin typeface="Tahoma"/>
                <a:cs typeface="Tahoma"/>
              </a:rPr>
              <a:t>Ctrl+Click</a:t>
            </a:r>
            <a:r>
              <a:rPr sz="1250" spc="-70" dirty="0">
                <a:solidFill>
                  <a:srgbClr val="494F5D"/>
                </a:solidFill>
                <a:latin typeface="Tahoma"/>
                <a:cs typeface="Tahoma"/>
              </a:rPr>
              <a:t> </a:t>
            </a:r>
            <a:r>
              <a:rPr sz="1250" dirty="0">
                <a:solidFill>
                  <a:srgbClr val="494F5D"/>
                </a:solidFill>
                <a:latin typeface="Tahoma"/>
                <a:cs typeface="Tahoma"/>
              </a:rPr>
              <a:t>to</a:t>
            </a:r>
            <a:r>
              <a:rPr sz="1250" spc="-60" dirty="0">
                <a:solidFill>
                  <a:srgbClr val="494F5D"/>
                </a:solidFill>
                <a:latin typeface="Tahoma"/>
                <a:cs typeface="Tahoma"/>
              </a:rPr>
              <a:t> </a:t>
            </a:r>
            <a:r>
              <a:rPr sz="1250" spc="-20" dirty="0">
                <a:solidFill>
                  <a:srgbClr val="494F5D"/>
                </a:solidFill>
                <a:latin typeface="Tahoma"/>
                <a:cs typeface="Tahoma"/>
              </a:rPr>
              <a:t>open</a:t>
            </a:r>
            <a:r>
              <a:rPr sz="1250" spc="-60" dirty="0">
                <a:solidFill>
                  <a:srgbClr val="494F5D"/>
                </a:solidFill>
                <a:latin typeface="Tahoma"/>
                <a:cs typeface="Tahoma"/>
              </a:rPr>
              <a:t> </a:t>
            </a:r>
            <a:r>
              <a:rPr sz="1250" spc="-10" dirty="0">
                <a:solidFill>
                  <a:srgbClr val="494F5D"/>
                </a:solidFill>
                <a:latin typeface="Tahoma"/>
                <a:cs typeface="Tahoma"/>
              </a:rPr>
              <a:t>link</a:t>
            </a:r>
            <a:r>
              <a:rPr sz="1250" spc="-50" dirty="0">
                <a:solidFill>
                  <a:srgbClr val="494F5D"/>
                </a:solidFill>
                <a:latin typeface="Tahoma"/>
                <a:cs typeface="Tahoma"/>
              </a:rPr>
              <a:t> </a:t>
            </a:r>
            <a:r>
              <a:rPr sz="1250" dirty="0">
                <a:solidFill>
                  <a:srgbClr val="494F5D"/>
                </a:solidFill>
                <a:latin typeface="Tahoma"/>
                <a:cs typeface="Tahoma"/>
              </a:rPr>
              <a:t>for</a:t>
            </a:r>
            <a:r>
              <a:rPr sz="1250" spc="-45" dirty="0">
                <a:solidFill>
                  <a:srgbClr val="494F5D"/>
                </a:solidFill>
                <a:latin typeface="Tahoma"/>
                <a:cs typeface="Tahoma"/>
              </a:rPr>
              <a:t> </a:t>
            </a:r>
            <a:r>
              <a:rPr sz="1250" spc="-20" dirty="0">
                <a:solidFill>
                  <a:srgbClr val="494F5D"/>
                </a:solidFill>
                <a:latin typeface="Tahoma"/>
                <a:cs typeface="Tahoma"/>
              </a:rPr>
              <a:t>each</a:t>
            </a:r>
            <a:r>
              <a:rPr sz="1250" spc="-55" dirty="0">
                <a:solidFill>
                  <a:srgbClr val="494F5D"/>
                </a:solidFill>
                <a:latin typeface="Tahoma"/>
                <a:cs typeface="Tahoma"/>
              </a:rPr>
              <a:t> </a:t>
            </a:r>
            <a:r>
              <a:rPr sz="1250" spc="-10" dirty="0">
                <a:solidFill>
                  <a:srgbClr val="494F5D"/>
                </a:solidFill>
                <a:latin typeface="Tahoma"/>
                <a:cs typeface="Tahoma"/>
              </a:rPr>
              <a:t>document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94997" y="-18162"/>
            <a:ext cx="251124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sng" spc="-1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12"/>
              </a:rPr>
              <a:t>epa.gov/pfas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715602" y="6356255"/>
            <a:ext cx="1339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5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00"/>
              </a:spcBef>
            </a:pPr>
            <a:r>
              <a:rPr dirty="0"/>
              <a:t>Remediate</a:t>
            </a:r>
            <a:r>
              <a:rPr spc="-60" dirty="0"/>
              <a:t> </a:t>
            </a:r>
            <a:r>
              <a:rPr spc="-10" dirty="0"/>
              <a:t>(NEW)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4062" y="639611"/>
            <a:ext cx="63582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Clr>
                <a:srgbClr val="001825"/>
              </a:buClr>
              <a:buChar char="•"/>
              <a:tabLst>
                <a:tab pos="469265" algn="l"/>
              </a:tabLst>
            </a:pPr>
            <a:r>
              <a:rPr sz="2700" u="sng" spc="-4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CERCLA</a:t>
            </a:r>
            <a:r>
              <a:rPr sz="27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700" u="sng" spc="-1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Hazardous</a:t>
            </a:r>
            <a:r>
              <a:rPr sz="27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700" u="sng" spc="-1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Substance</a:t>
            </a:r>
            <a:r>
              <a:rPr sz="27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700" u="sng" spc="-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designation</a:t>
            </a:r>
            <a:r>
              <a:rPr sz="2700" spc="-70" dirty="0">
                <a:solidFill>
                  <a:srgbClr val="001825"/>
                </a:solidFill>
                <a:latin typeface="Arial"/>
                <a:cs typeface="Arial"/>
              </a:rPr>
              <a:t>: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3662" y="1051015"/>
            <a:ext cx="5559425" cy="268541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400"/>
              </a:spcBef>
              <a:buChar char="•"/>
              <a:tabLst>
                <a:tab pos="469265" algn="l"/>
              </a:tabLst>
            </a:pPr>
            <a:r>
              <a:rPr sz="2700" spc="-225" dirty="0">
                <a:solidFill>
                  <a:srgbClr val="001825"/>
                </a:solidFill>
                <a:latin typeface="Arial"/>
                <a:cs typeface="Arial"/>
              </a:rPr>
              <a:t>Release</a:t>
            </a:r>
            <a:r>
              <a:rPr sz="27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001825"/>
                </a:solidFill>
                <a:latin typeface="Arial"/>
                <a:cs typeface="Arial"/>
              </a:rPr>
              <a:t>reporting.</a:t>
            </a:r>
            <a:endParaRPr sz="27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300"/>
              </a:spcBef>
              <a:buChar char="•"/>
              <a:tabLst>
                <a:tab pos="469265" algn="l"/>
              </a:tabLst>
            </a:pPr>
            <a:r>
              <a:rPr sz="2700" spc="-160" dirty="0">
                <a:solidFill>
                  <a:srgbClr val="001825"/>
                </a:solidFill>
                <a:latin typeface="Arial"/>
                <a:cs typeface="Arial"/>
              </a:rPr>
              <a:t>Federal</a:t>
            </a:r>
            <a:r>
              <a:rPr sz="27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95" dirty="0">
                <a:solidFill>
                  <a:srgbClr val="001825"/>
                </a:solidFill>
                <a:latin typeface="Arial"/>
                <a:cs typeface="Arial"/>
              </a:rPr>
              <a:t>Land</a:t>
            </a:r>
            <a:r>
              <a:rPr sz="27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70" dirty="0">
                <a:solidFill>
                  <a:srgbClr val="001825"/>
                </a:solidFill>
                <a:latin typeface="Arial"/>
                <a:cs typeface="Arial"/>
              </a:rPr>
              <a:t>Transfer</a:t>
            </a:r>
            <a:r>
              <a:rPr sz="2700" spc="-15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10" dirty="0">
                <a:solidFill>
                  <a:srgbClr val="001825"/>
                </a:solidFill>
                <a:latin typeface="Arial"/>
                <a:cs typeface="Arial"/>
              </a:rPr>
              <a:t>Requirements.</a:t>
            </a:r>
            <a:endParaRPr sz="27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300"/>
              </a:spcBef>
              <a:buChar char="•"/>
              <a:tabLst>
                <a:tab pos="469265" algn="l"/>
              </a:tabLst>
            </a:pPr>
            <a:r>
              <a:rPr sz="2700" spc="-350" dirty="0">
                <a:solidFill>
                  <a:srgbClr val="001825"/>
                </a:solidFill>
                <a:latin typeface="Arial"/>
                <a:cs typeface="Arial"/>
              </a:rPr>
              <a:t>DOT</a:t>
            </a:r>
            <a:r>
              <a:rPr sz="2700" spc="-12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001825"/>
                </a:solidFill>
                <a:latin typeface="Arial"/>
                <a:cs typeface="Arial"/>
              </a:rPr>
              <a:t>regulations.</a:t>
            </a:r>
            <a:endParaRPr sz="2700">
              <a:latin typeface="Arial"/>
              <a:cs typeface="Arial"/>
            </a:endParaRPr>
          </a:p>
          <a:p>
            <a:pPr marL="469900" marR="410845" indent="-457200">
              <a:lnSpc>
                <a:spcPct val="100000"/>
              </a:lnSpc>
              <a:spcBef>
                <a:spcPts val="300"/>
              </a:spcBef>
              <a:buChar char="•"/>
              <a:tabLst>
                <a:tab pos="469900" algn="l"/>
              </a:tabLst>
            </a:pPr>
            <a:r>
              <a:rPr sz="2700" spc="-225" dirty="0">
                <a:solidFill>
                  <a:srgbClr val="001825"/>
                </a:solidFill>
                <a:latin typeface="Arial"/>
                <a:cs typeface="Arial"/>
              </a:rPr>
              <a:t>Response</a:t>
            </a:r>
            <a:r>
              <a:rPr sz="2700" spc="-16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1825"/>
                </a:solidFill>
                <a:latin typeface="Arial"/>
                <a:cs typeface="Arial"/>
              </a:rPr>
              <a:t>without</a:t>
            </a:r>
            <a:r>
              <a:rPr sz="2700" spc="-16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20" dirty="0">
                <a:solidFill>
                  <a:srgbClr val="001825"/>
                </a:solidFill>
                <a:latin typeface="Arial"/>
                <a:cs typeface="Arial"/>
              </a:rPr>
              <a:t>“imminent</a:t>
            </a:r>
            <a:r>
              <a:rPr sz="27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55" dirty="0">
                <a:solidFill>
                  <a:srgbClr val="001825"/>
                </a:solidFill>
                <a:latin typeface="Arial"/>
                <a:cs typeface="Arial"/>
              </a:rPr>
              <a:t>and </a:t>
            </a:r>
            <a:r>
              <a:rPr sz="2700" spc="-105" dirty="0">
                <a:solidFill>
                  <a:srgbClr val="001825"/>
                </a:solidFill>
                <a:latin typeface="Arial"/>
                <a:cs typeface="Arial"/>
              </a:rPr>
              <a:t>substantial</a:t>
            </a:r>
            <a:r>
              <a:rPr sz="27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00" dirty="0">
                <a:solidFill>
                  <a:srgbClr val="001825"/>
                </a:solidFill>
                <a:latin typeface="Arial"/>
                <a:cs typeface="Arial"/>
              </a:rPr>
              <a:t>danger"</a:t>
            </a:r>
            <a:r>
              <a:rPr sz="27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001825"/>
                </a:solidFill>
                <a:latin typeface="Arial"/>
                <a:cs typeface="Arial"/>
              </a:rPr>
              <a:t>finding.</a:t>
            </a:r>
            <a:endParaRPr sz="27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300"/>
              </a:spcBef>
              <a:buChar char="•"/>
              <a:tabLst>
                <a:tab pos="469265" algn="l"/>
              </a:tabLst>
            </a:pPr>
            <a:r>
              <a:rPr sz="2700" spc="-170" dirty="0">
                <a:solidFill>
                  <a:srgbClr val="001825"/>
                </a:solidFill>
                <a:latin typeface="Arial"/>
                <a:cs typeface="Arial"/>
              </a:rPr>
              <a:t>Compel</a:t>
            </a:r>
            <a:r>
              <a:rPr sz="27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415" dirty="0">
                <a:solidFill>
                  <a:srgbClr val="001825"/>
                </a:solidFill>
                <a:latin typeface="Arial"/>
                <a:cs typeface="Arial"/>
              </a:rPr>
              <a:t>PRPs</a:t>
            </a:r>
            <a:r>
              <a:rPr sz="27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1825"/>
                </a:solidFill>
                <a:latin typeface="Arial"/>
                <a:cs typeface="Arial"/>
              </a:rPr>
              <a:t>to</a:t>
            </a:r>
            <a:r>
              <a:rPr sz="27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35" dirty="0">
                <a:solidFill>
                  <a:srgbClr val="001825"/>
                </a:solidFill>
                <a:latin typeface="Arial"/>
                <a:cs typeface="Arial"/>
              </a:rPr>
              <a:t>clean</a:t>
            </a:r>
            <a:r>
              <a:rPr sz="27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001825"/>
                </a:solidFill>
                <a:latin typeface="Arial"/>
                <a:cs typeface="Arial"/>
              </a:rPr>
              <a:t>up.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4062" y="3748571"/>
            <a:ext cx="65138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Char char="•"/>
              <a:tabLst>
                <a:tab pos="469265" algn="l"/>
              </a:tabLst>
            </a:pPr>
            <a:r>
              <a:rPr sz="2700" spc="-210" dirty="0">
                <a:solidFill>
                  <a:srgbClr val="001825"/>
                </a:solidFill>
                <a:latin typeface="Arial"/>
                <a:cs typeface="Arial"/>
              </a:rPr>
              <a:t>Two</a:t>
            </a:r>
            <a:r>
              <a:rPr sz="27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60" dirty="0">
                <a:solidFill>
                  <a:srgbClr val="001825"/>
                </a:solidFill>
                <a:latin typeface="Arial"/>
                <a:cs typeface="Arial"/>
              </a:rPr>
              <a:t>additional</a:t>
            </a:r>
            <a:r>
              <a:rPr sz="2700" spc="-14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20" dirty="0">
                <a:solidFill>
                  <a:srgbClr val="001825"/>
                </a:solidFill>
                <a:latin typeface="Arial"/>
                <a:cs typeface="Arial"/>
              </a:rPr>
              <a:t>proposed</a:t>
            </a:r>
            <a:r>
              <a:rPr sz="2700" spc="-14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05" dirty="0">
                <a:solidFill>
                  <a:srgbClr val="001825"/>
                </a:solidFill>
                <a:latin typeface="Arial"/>
                <a:cs typeface="Arial"/>
              </a:rPr>
              <a:t>rules</a:t>
            </a:r>
            <a:r>
              <a:rPr sz="27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85" dirty="0">
                <a:solidFill>
                  <a:srgbClr val="001825"/>
                </a:solidFill>
                <a:latin typeface="Arial"/>
                <a:cs typeface="Arial"/>
              </a:rPr>
              <a:t>under</a:t>
            </a:r>
            <a:r>
              <a:rPr sz="2700" spc="-15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380" dirty="0">
                <a:solidFill>
                  <a:srgbClr val="001825"/>
                </a:solidFill>
                <a:latin typeface="Arial"/>
                <a:cs typeface="Arial"/>
              </a:rPr>
              <a:t>RCRA: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3509" y="4198113"/>
            <a:ext cx="5731510" cy="171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944244" indent="-457834">
              <a:lnSpc>
                <a:spcPct val="100000"/>
              </a:lnSpc>
              <a:spcBef>
                <a:spcPts val="100"/>
              </a:spcBef>
              <a:buClr>
                <a:srgbClr val="001825"/>
              </a:buClr>
              <a:buChar char="•"/>
              <a:tabLst>
                <a:tab pos="469900" algn="l"/>
              </a:tabLst>
            </a:pPr>
            <a:r>
              <a:rPr sz="27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Proposal</a:t>
            </a:r>
            <a:r>
              <a:rPr sz="27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7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to</a:t>
            </a:r>
            <a:r>
              <a:rPr sz="27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List</a:t>
            </a:r>
            <a:r>
              <a:rPr sz="27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7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9</a:t>
            </a:r>
            <a:r>
              <a:rPr sz="27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700" u="sng" spc="-4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PFAS</a:t>
            </a:r>
            <a:r>
              <a:rPr sz="27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</a:rPr>
              <a:t> </a:t>
            </a:r>
            <a:r>
              <a:rPr sz="2700" spc="-275" dirty="0">
                <a:solidFill>
                  <a:srgbClr val="001825"/>
                </a:solidFill>
                <a:latin typeface="Arial"/>
                <a:cs typeface="Arial"/>
              </a:rPr>
              <a:t>as</a:t>
            </a:r>
            <a:r>
              <a:rPr sz="2700" spc="-18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490" dirty="0">
                <a:solidFill>
                  <a:srgbClr val="001825"/>
                </a:solidFill>
                <a:latin typeface="Arial"/>
                <a:cs typeface="Arial"/>
              </a:rPr>
              <a:t>RCRA </a:t>
            </a:r>
            <a:r>
              <a:rPr sz="2700" spc="-185" dirty="0">
                <a:solidFill>
                  <a:srgbClr val="001825"/>
                </a:solidFill>
                <a:latin typeface="Arial"/>
                <a:cs typeface="Arial"/>
              </a:rPr>
              <a:t>Hazardous</a:t>
            </a:r>
            <a:r>
              <a:rPr sz="27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001825"/>
                </a:solidFill>
                <a:latin typeface="Arial"/>
                <a:cs typeface="Arial"/>
              </a:rPr>
              <a:t>Constituents.</a:t>
            </a:r>
            <a:endParaRPr sz="27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300"/>
              </a:spcBef>
              <a:buClr>
                <a:srgbClr val="001825"/>
              </a:buClr>
              <a:buChar char="•"/>
              <a:tabLst>
                <a:tab pos="469900" algn="l"/>
              </a:tabLst>
            </a:pPr>
            <a:r>
              <a:rPr sz="2700" u="sng" spc="-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Authority</a:t>
            </a:r>
            <a:r>
              <a:rPr sz="27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7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to</a:t>
            </a:r>
            <a:r>
              <a:rPr sz="27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700" u="sng" spc="-17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address</a:t>
            </a:r>
            <a:r>
              <a:rPr sz="2700" u="sng" spc="-1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700" u="sng" spc="-2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Releases</a:t>
            </a:r>
            <a:r>
              <a:rPr sz="27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1825"/>
                </a:solidFill>
                <a:latin typeface="Arial"/>
                <a:cs typeface="Arial"/>
              </a:rPr>
              <a:t>of</a:t>
            </a:r>
            <a:r>
              <a:rPr sz="27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434" dirty="0">
                <a:solidFill>
                  <a:srgbClr val="001825"/>
                </a:solidFill>
                <a:latin typeface="Arial"/>
                <a:cs typeface="Arial"/>
              </a:rPr>
              <a:t>PFAS </a:t>
            </a:r>
            <a:r>
              <a:rPr sz="2700" spc="-130" dirty="0">
                <a:solidFill>
                  <a:srgbClr val="001825"/>
                </a:solidFill>
                <a:latin typeface="Arial"/>
                <a:cs typeface="Arial"/>
              </a:rPr>
              <a:t>and</a:t>
            </a:r>
            <a:r>
              <a:rPr sz="2700" spc="-13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30" dirty="0">
                <a:solidFill>
                  <a:srgbClr val="001825"/>
                </a:solidFill>
                <a:latin typeface="Arial"/>
                <a:cs typeface="Arial"/>
              </a:rPr>
              <a:t>emerging</a:t>
            </a:r>
            <a:r>
              <a:rPr sz="27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110" dirty="0">
                <a:solidFill>
                  <a:srgbClr val="001825"/>
                </a:solidFill>
                <a:latin typeface="Arial"/>
                <a:cs typeface="Arial"/>
              </a:rPr>
              <a:t>contaminants</a:t>
            </a:r>
            <a:r>
              <a:rPr sz="2700" spc="-15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40" dirty="0">
                <a:solidFill>
                  <a:srgbClr val="001825"/>
                </a:solidFill>
                <a:latin typeface="Arial"/>
                <a:cs typeface="Arial"/>
              </a:rPr>
              <a:t>at</a:t>
            </a:r>
            <a:r>
              <a:rPr sz="2700" spc="-114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700" spc="-335" dirty="0">
                <a:solidFill>
                  <a:srgbClr val="001825"/>
                </a:solidFill>
                <a:latin typeface="Arial"/>
                <a:cs typeface="Arial"/>
              </a:rPr>
              <a:t>TSDs.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8" name="object 8" descr="CERCLA Enforcement discretion"/>
          <p:cNvGrpSpPr/>
          <p:nvPr/>
        </p:nvGrpSpPr>
        <p:grpSpPr>
          <a:xfrm>
            <a:off x="7167880" y="736600"/>
            <a:ext cx="4838700" cy="5140960"/>
            <a:chOff x="7167880" y="736600"/>
            <a:chExt cx="4838700" cy="51409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7880" y="779780"/>
              <a:ext cx="4772659" cy="50114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28840" y="736600"/>
              <a:ext cx="4777739" cy="5140959"/>
            </a:xfrm>
            <a:prstGeom prst="rect">
              <a:avLst/>
            </a:prstGeom>
          </p:spPr>
        </p:pic>
      </p:grpSp>
      <p:sp>
        <p:nvSpPr>
          <p:cNvPr id="11" name="object 11" descr="CERCLA Enforcement discretion&#13;&#10;Focus on &quot;holding responsible those who significantly contributed to the release of PFAS into the environment ….&quot;&#13;&#10;“EPA does not intend to pursue entities where equitable factors do not support actions or costs under CERCLA,&quot;&#13;&#10;including farmers, water utilities, airports, or local fire departments.”&#13;&#10;"/>
          <p:cNvSpPr txBox="1"/>
          <p:nvPr/>
        </p:nvSpPr>
        <p:spPr>
          <a:xfrm>
            <a:off x="7198359" y="810259"/>
            <a:ext cx="4658360" cy="4897120"/>
          </a:xfrm>
          <a:prstGeom prst="rect">
            <a:avLst/>
          </a:prstGeom>
          <a:solidFill>
            <a:srgbClr val="CDE0F5"/>
          </a:solidFill>
          <a:ln w="9525">
            <a:solidFill>
              <a:srgbClr val="123556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347980">
              <a:lnSpc>
                <a:spcPct val="100000"/>
              </a:lnSpc>
              <a:spcBef>
                <a:spcPts val="195"/>
              </a:spcBef>
            </a:pPr>
            <a:r>
              <a:rPr sz="2400" b="1" spc="-425" dirty="0">
                <a:solidFill>
                  <a:srgbClr val="123556"/>
                </a:solidFill>
                <a:latin typeface="Arial"/>
                <a:cs typeface="Arial"/>
              </a:rPr>
              <a:t>CERCLA</a:t>
            </a:r>
            <a:r>
              <a:rPr sz="2400" b="1" spc="-15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b="1" spc="-185" dirty="0">
                <a:solidFill>
                  <a:srgbClr val="123556"/>
                </a:solidFill>
                <a:latin typeface="Arial"/>
                <a:cs typeface="Arial"/>
              </a:rPr>
              <a:t>Enforcement</a:t>
            </a:r>
            <a:r>
              <a:rPr sz="2400" b="1" spc="-8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b="1" spc="-60" dirty="0">
                <a:solidFill>
                  <a:srgbClr val="123556"/>
                </a:solidFill>
                <a:latin typeface="Arial"/>
                <a:cs typeface="Arial"/>
              </a:rPr>
              <a:t>discretion</a:t>
            </a:r>
            <a:endParaRPr sz="2400" dirty="0">
              <a:latin typeface="Arial"/>
              <a:cs typeface="Arial"/>
            </a:endParaRPr>
          </a:p>
          <a:p>
            <a:pPr marL="551180" marR="330200" indent="-307340">
              <a:lnSpc>
                <a:spcPct val="100000"/>
              </a:lnSpc>
              <a:spcBef>
                <a:spcPts val="1720"/>
              </a:spcBef>
              <a:buChar char="•"/>
              <a:tabLst>
                <a:tab pos="551180" algn="l"/>
              </a:tabLst>
            </a:pPr>
            <a:r>
              <a:rPr sz="2400" spc="-210" dirty="0">
                <a:solidFill>
                  <a:srgbClr val="123556"/>
                </a:solidFill>
                <a:latin typeface="Arial"/>
                <a:cs typeface="Arial"/>
              </a:rPr>
              <a:t>Focus</a:t>
            </a:r>
            <a:r>
              <a:rPr sz="2400" spc="-12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123556"/>
                </a:solidFill>
                <a:latin typeface="Arial"/>
                <a:cs typeface="Arial"/>
              </a:rPr>
              <a:t>on</a:t>
            </a:r>
            <a:r>
              <a:rPr sz="2400" spc="-114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123556"/>
                </a:solidFill>
                <a:latin typeface="Arial"/>
                <a:cs typeface="Arial"/>
              </a:rPr>
              <a:t>"holding</a:t>
            </a:r>
            <a:r>
              <a:rPr sz="2400" spc="-13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123556"/>
                </a:solidFill>
                <a:latin typeface="Arial"/>
                <a:cs typeface="Arial"/>
              </a:rPr>
              <a:t>responsible </a:t>
            </a:r>
            <a:r>
              <a:rPr sz="2400" spc="-95" dirty="0">
                <a:solidFill>
                  <a:srgbClr val="123556"/>
                </a:solidFill>
                <a:latin typeface="Arial"/>
                <a:cs typeface="Arial"/>
              </a:rPr>
              <a:t>those</a:t>
            </a:r>
            <a:r>
              <a:rPr sz="2400" spc="-11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123556"/>
                </a:solidFill>
                <a:latin typeface="Arial"/>
                <a:cs typeface="Arial"/>
              </a:rPr>
              <a:t>who</a:t>
            </a:r>
            <a:r>
              <a:rPr sz="2400" spc="-12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23556"/>
                </a:solidFill>
                <a:latin typeface="Arial"/>
                <a:cs typeface="Arial"/>
              </a:rPr>
              <a:t>significantly </a:t>
            </a:r>
            <a:r>
              <a:rPr sz="2400" spc="-50" dirty="0">
                <a:solidFill>
                  <a:srgbClr val="123556"/>
                </a:solidFill>
                <a:latin typeface="Arial"/>
                <a:cs typeface="Arial"/>
              </a:rPr>
              <a:t>contributed</a:t>
            </a:r>
            <a:r>
              <a:rPr sz="2400" spc="-12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23556"/>
                </a:solidFill>
                <a:latin typeface="Arial"/>
                <a:cs typeface="Arial"/>
              </a:rPr>
              <a:t>to</a:t>
            </a:r>
            <a:r>
              <a:rPr sz="2400" spc="-10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123556"/>
                </a:solidFill>
                <a:latin typeface="Arial"/>
                <a:cs typeface="Arial"/>
              </a:rPr>
              <a:t>the</a:t>
            </a:r>
            <a:r>
              <a:rPr sz="2400" spc="-9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123556"/>
                </a:solidFill>
                <a:latin typeface="Arial"/>
                <a:cs typeface="Arial"/>
              </a:rPr>
              <a:t>release</a:t>
            </a:r>
            <a:r>
              <a:rPr sz="2400" spc="-9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123556"/>
                </a:solidFill>
                <a:latin typeface="Arial"/>
                <a:cs typeface="Arial"/>
              </a:rPr>
              <a:t>of </a:t>
            </a:r>
            <a:r>
              <a:rPr sz="2400" spc="-409" dirty="0">
                <a:solidFill>
                  <a:srgbClr val="123556"/>
                </a:solidFill>
                <a:latin typeface="Arial"/>
                <a:cs typeface="Arial"/>
              </a:rPr>
              <a:t>PFAS</a:t>
            </a:r>
            <a:r>
              <a:rPr sz="2400" spc="-114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23556"/>
                </a:solidFill>
                <a:latin typeface="Arial"/>
                <a:cs typeface="Arial"/>
              </a:rPr>
              <a:t>into</a:t>
            </a:r>
            <a:r>
              <a:rPr sz="2400" spc="-114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123556"/>
                </a:solidFill>
                <a:latin typeface="Arial"/>
                <a:cs typeface="Arial"/>
              </a:rPr>
              <a:t>the</a:t>
            </a:r>
            <a:r>
              <a:rPr sz="2400" spc="-10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123556"/>
                </a:solidFill>
                <a:latin typeface="Arial"/>
                <a:cs typeface="Arial"/>
              </a:rPr>
              <a:t>environment</a:t>
            </a:r>
            <a:r>
              <a:rPr sz="2400" spc="-14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85" dirty="0">
                <a:solidFill>
                  <a:srgbClr val="123556"/>
                </a:solidFill>
                <a:latin typeface="Arial"/>
                <a:cs typeface="Arial"/>
              </a:rPr>
              <a:t>…."</a:t>
            </a:r>
            <a:endParaRPr sz="2400" dirty="0">
              <a:latin typeface="Arial"/>
              <a:cs typeface="Arial"/>
            </a:endParaRPr>
          </a:p>
          <a:p>
            <a:pPr marL="551180" marR="172720" indent="-307340">
              <a:lnSpc>
                <a:spcPct val="100000"/>
              </a:lnSpc>
              <a:spcBef>
                <a:spcPts val="1200"/>
              </a:spcBef>
              <a:buChar char="•"/>
              <a:tabLst>
                <a:tab pos="551180" algn="l"/>
              </a:tabLst>
            </a:pPr>
            <a:r>
              <a:rPr sz="2400" spc="-254" dirty="0">
                <a:solidFill>
                  <a:srgbClr val="123556"/>
                </a:solidFill>
                <a:latin typeface="Arial"/>
                <a:cs typeface="Arial"/>
              </a:rPr>
              <a:t>“EPA</a:t>
            </a:r>
            <a:r>
              <a:rPr sz="2400" spc="-12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123556"/>
                </a:solidFill>
                <a:latin typeface="Arial"/>
                <a:cs typeface="Arial"/>
              </a:rPr>
              <a:t>does</a:t>
            </a:r>
            <a:r>
              <a:rPr sz="2400" spc="-11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23556"/>
                </a:solidFill>
                <a:latin typeface="Arial"/>
                <a:cs typeface="Arial"/>
              </a:rPr>
              <a:t>not</a:t>
            </a:r>
            <a:r>
              <a:rPr sz="2400" spc="-114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123556"/>
                </a:solidFill>
                <a:latin typeface="Arial"/>
                <a:cs typeface="Arial"/>
              </a:rPr>
              <a:t>intend</a:t>
            </a:r>
            <a:r>
              <a:rPr sz="2400" spc="-13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23556"/>
                </a:solidFill>
                <a:latin typeface="Arial"/>
                <a:cs typeface="Arial"/>
              </a:rPr>
              <a:t>to</a:t>
            </a:r>
            <a:r>
              <a:rPr sz="2400" spc="-114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23556"/>
                </a:solidFill>
                <a:latin typeface="Arial"/>
                <a:cs typeface="Arial"/>
              </a:rPr>
              <a:t>pursue </a:t>
            </a:r>
            <a:r>
              <a:rPr sz="2400" spc="-50" dirty="0">
                <a:solidFill>
                  <a:srgbClr val="123556"/>
                </a:solidFill>
                <a:latin typeface="Arial"/>
                <a:cs typeface="Arial"/>
              </a:rPr>
              <a:t>entities</a:t>
            </a:r>
            <a:r>
              <a:rPr sz="2400" spc="-12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123556"/>
                </a:solidFill>
                <a:latin typeface="Arial"/>
                <a:cs typeface="Arial"/>
              </a:rPr>
              <a:t>where</a:t>
            </a:r>
            <a:r>
              <a:rPr sz="2400" spc="-9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123556"/>
                </a:solidFill>
                <a:latin typeface="Arial"/>
                <a:cs typeface="Arial"/>
              </a:rPr>
              <a:t>equitable</a:t>
            </a:r>
            <a:r>
              <a:rPr sz="2400" spc="-12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123556"/>
                </a:solidFill>
                <a:latin typeface="Arial"/>
                <a:cs typeface="Arial"/>
              </a:rPr>
              <a:t>factors </a:t>
            </a:r>
            <a:r>
              <a:rPr sz="2400" spc="-90" dirty="0">
                <a:solidFill>
                  <a:srgbClr val="123556"/>
                </a:solidFill>
                <a:latin typeface="Arial"/>
                <a:cs typeface="Arial"/>
              </a:rPr>
              <a:t>do</a:t>
            </a:r>
            <a:r>
              <a:rPr sz="2400" spc="-14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23556"/>
                </a:solidFill>
                <a:latin typeface="Arial"/>
                <a:cs typeface="Arial"/>
              </a:rPr>
              <a:t>not</a:t>
            </a:r>
            <a:r>
              <a:rPr sz="2400" spc="-15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123556"/>
                </a:solidFill>
                <a:latin typeface="Arial"/>
                <a:cs typeface="Arial"/>
              </a:rPr>
              <a:t>support</a:t>
            </a:r>
            <a:r>
              <a:rPr sz="2400" spc="-13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123556"/>
                </a:solidFill>
                <a:latin typeface="Arial"/>
                <a:cs typeface="Arial"/>
              </a:rPr>
              <a:t>actions</a:t>
            </a:r>
            <a:r>
              <a:rPr sz="2400" spc="-13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23556"/>
                </a:solidFill>
                <a:latin typeface="Arial"/>
                <a:cs typeface="Arial"/>
              </a:rPr>
              <a:t>or</a:t>
            </a:r>
            <a:r>
              <a:rPr sz="2400" spc="-12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23556"/>
                </a:solidFill>
                <a:latin typeface="Arial"/>
                <a:cs typeface="Arial"/>
              </a:rPr>
              <a:t>costs </a:t>
            </a:r>
            <a:r>
              <a:rPr sz="2400" spc="-75" dirty="0">
                <a:solidFill>
                  <a:srgbClr val="123556"/>
                </a:solidFill>
                <a:latin typeface="Arial"/>
                <a:cs typeface="Arial"/>
              </a:rPr>
              <a:t>under</a:t>
            </a:r>
            <a:r>
              <a:rPr sz="2400" spc="-9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305" dirty="0">
                <a:solidFill>
                  <a:srgbClr val="123556"/>
                </a:solidFill>
                <a:latin typeface="Arial"/>
                <a:cs typeface="Arial"/>
              </a:rPr>
              <a:t>CERCLA,"</a:t>
            </a:r>
            <a:endParaRPr sz="2400" dirty="0">
              <a:latin typeface="Arial"/>
              <a:cs typeface="Arial"/>
            </a:endParaRPr>
          </a:p>
          <a:p>
            <a:pPr marL="551180" marR="530860">
              <a:lnSpc>
                <a:spcPct val="100000"/>
              </a:lnSpc>
            </a:pPr>
            <a:r>
              <a:rPr sz="2400" spc="-85" dirty="0">
                <a:solidFill>
                  <a:srgbClr val="123556"/>
                </a:solidFill>
                <a:latin typeface="Arial"/>
                <a:cs typeface="Arial"/>
              </a:rPr>
              <a:t>including</a:t>
            </a:r>
            <a:r>
              <a:rPr sz="2400" spc="-114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123556"/>
                </a:solidFill>
                <a:latin typeface="Arial"/>
                <a:cs typeface="Arial"/>
              </a:rPr>
              <a:t>farmers, </a:t>
            </a:r>
            <a:r>
              <a:rPr sz="2400" spc="-20" dirty="0">
                <a:solidFill>
                  <a:srgbClr val="123556"/>
                </a:solidFill>
                <a:latin typeface="Arial"/>
                <a:cs typeface="Arial"/>
              </a:rPr>
              <a:t>water </a:t>
            </a:r>
            <a:r>
              <a:rPr sz="2400" spc="-30" dirty="0">
                <a:solidFill>
                  <a:srgbClr val="123556"/>
                </a:solidFill>
                <a:latin typeface="Arial"/>
                <a:cs typeface="Arial"/>
              </a:rPr>
              <a:t>utilities,</a:t>
            </a:r>
            <a:r>
              <a:rPr sz="2400" spc="-14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123556"/>
                </a:solidFill>
                <a:latin typeface="Arial"/>
                <a:cs typeface="Arial"/>
              </a:rPr>
              <a:t>airports,</a:t>
            </a:r>
            <a:r>
              <a:rPr sz="2400" spc="-10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123556"/>
                </a:solidFill>
                <a:latin typeface="Arial"/>
                <a:cs typeface="Arial"/>
              </a:rPr>
              <a:t>or</a:t>
            </a:r>
            <a:r>
              <a:rPr sz="2400" spc="-100" dirty="0">
                <a:solidFill>
                  <a:srgbClr val="123556"/>
                </a:solidFill>
                <a:latin typeface="Arial"/>
                <a:cs typeface="Arial"/>
              </a:rPr>
              <a:t> local</a:t>
            </a:r>
            <a:r>
              <a:rPr sz="2400" spc="-11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123556"/>
                </a:solidFill>
                <a:latin typeface="Arial"/>
                <a:cs typeface="Arial"/>
              </a:rPr>
              <a:t>fire </a:t>
            </a:r>
            <a:r>
              <a:rPr sz="2400" spc="-10" dirty="0">
                <a:solidFill>
                  <a:srgbClr val="123556"/>
                </a:solidFill>
                <a:latin typeface="Arial"/>
                <a:cs typeface="Arial"/>
              </a:rPr>
              <a:t>departments.”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06125" y="6356255"/>
            <a:ext cx="24447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70600"/>
            <a:ext cx="12192000" cy="787400"/>
          </a:xfrm>
          <a:custGeom>
            <a:avLst/>
            <a:gdLst/>
            <a:ahLst/>
            <a:cxnLst/>
            <a:rect l="l" t="t" r="r" b="b"/>
            <a:pathLst>
              <a:path w="12192000" h="787400">
                <a:moveTo>
                  <a:pt x="12192000" y="0"/>
                </a:moveTo>
                <a:lnTo>
                  <a:pt x="0" y="0"/>
                </a:lnTo>
                <a:lnTo>
                  <a:pt x="0" y="787400"/>
                </a:lnTo>
                <a:lnTo>
                  <a:pt x="12192000" y="7874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269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Remediate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9309" y="638986"/>
            <a:ext cx="7074534" cy="431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721360" indent="-457200">
              <a:lnSpc>
                <a:spcPct val="100000"/>
              </a:lnSpc>
              <a:spcBef>
                <a:spcPts val="100"/>
              </a:spcBef>
              <a:buClr>
                <a:srgbClr val="494F5D"/>
              </a:buClr>
              <a:buChar char="•"/>
              <a:tabLst>
                <a:tab pos="469265" algn="l"/>
              </a:tabLst>
            </a:pPr>
            <a:r>
              <a:rPr sz="2400" u="sng" spc="-1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Revised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Regional</a:t>
            </a:r>
            <a:r>
              <a:rPr sz="24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Screening</a:t>
            </a:r>
            <a:r>
              <a:rPr sz="24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7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Levels</a:t>
            </a:r>
            <a:r>
              <a:rPr sz="2400" spc="-90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94F5D"/>
                </a:solidFill>
                <a:latin typeface="Arial"/>
                <a:cs typeface="Arial"/>
              </a:rPr>
              <a:t>to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494F5D"/>
                </a:solidFill>
                <a:latin typeface="Arial"/>
                <a:cs typeface="Arial"/>
              </a:rPr>
              <a:t>help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494F5D"/>
                </a:solidFill>
                <a:latin typeface="Arial"/>
                <a:cs typeface="Arial"/>
              </a:rPr>
              <a:t>guide 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cleanup</a:t>
            </a:r>
            <a:r>
              <a:rPr sz="2400" spc="-8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494F5D"/>
                </a:solidFill>
                <a:latin typeface="Arial"/>
                <a:cs typeface="Arial"/>
              </a:rPr>
              <a:t>decisions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(ongoing).</a:t>
            </a:r>
            <a:endParaRPr sz="240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spcBef>
                <a:spcPts val="300"/>
              </a:spcBef>
              <a:buChar char="•"/>
              <a:tabLst>
                <a:tab pos="1078865" algn="l"/>
              </a:tabLst>
            </a:pPr>
            <a:r>
              <a:rPr sz="2400" spc="-229" dirty="0">
                <a:solidFill>
                  <a:srgbClr val="494F5D"/>
                </a:solidFill>
                <a:latin typeface="Arial"/>
                <a:cs typeface="Arial"/>
              </a:rPr>
              <a:t>RSL/RML/VISL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tables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spcBef>
                <a:spcPts val="300"/>
              </a:spcBef>
              <a:buChar char="•"/>
              <a:tabLst>
                <a:tab pos="1078865" algn="l"/>
              </a:tabLst>
            </a:pPr>
            <a:r>
              <a:rPr sz="2400" spc="-195" dirty="0">
                <a:solidFill>
                  <a:srgbClr val="494F5D"/>
                </a:solidFill>
                <a:latin typeface="Arial"/>
                <a:cs typeface="Arial"/>
              </a:rPr>
              <a:t>The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u="sng" spc="-4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RSL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Calculator</a:t>
            </a:r>
            <a:r>
              <a:rPr sz="2400" spc="-40" dirty="0">
                <a:solidFill>
                  <a:srgbClr val="494F5D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469900" marR="187325" indent="-457200">
              <a:lnSpc>
                <a:spcPct val="100000"/>
              </a:lnSpc>
              <a:spcBef>
                <a:spcPts val="300"/>
              </a:spcBef>
              <a:buChar char="•"/>
              <a:tabLst>
                <a:tab pos="469900" algn="l"/>
              </a:tabLst>
            </a:pPr>
            <a:r>
              <a:rPr sz="2400" spc="-260" dirty="0">
                <a:solidFill>
                  <a:srgbClr val="494F5D"/>
                </a:solidFill>
                <a:latin typeface="Arial"/>
                <a:cs typeface="Arial"/>
              </a:rPr>
              <a:t>MCLs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494F5D"/>
                </a:solidFill>
                <a:latin typeface="Arial"/>
                <a:cs typeface="Arial"/>
              </a:rPr>
              <a:t>are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494F5D"/>
                </a:solidFill>
                <a:latin typeface="Arial"/>
                <a:cs typeface="Arial"/>
              </a:rPr>
              <a:t>potential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494F5D"/>
                </a:solidFill>
                <a:latin typeface="Arial"/>
                <a:cs typeface="Arial"/>
              </a:rPr>
              <a:t>“applicable</a:t>
            </a:r>
            <a:r>
              <a:rPr sz="2400" spc="-13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94F5D"/>
                </a:solidFill>
                <a:latin typeface="Arial"/>
                <a:cs typeface="Arial"/>
              </a:rPr>
              <a:t>or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494F5D"/>
                </a:solidFill>
                <a:latin typeface="Arial"/>
                <a:cs typeface="Arial"/>
              </a:rPr>
              <a:t>relevant</a:t>
            </a:r>
            <a:r>
              <a:rPr sz="24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94F5D"/>
                </a:solidFill>
                <a:latin typeface="Arial"/>
                <a:cs typeface="Arial"/>
              </a:rPr>
              <a:t>and 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appropriate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494F5D"/>
                </a:solidFill>
                <a:latin typeface="Arial"/>
                <a:cs typeface="Arial"/>
              </a:rPr>
              <a:t>requirements</a:t>
            </a:r>
            <a:r>
              <a:rPr sz="24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04" dirty="0">
                <a:solidFill>
                  <a:srgbClr val="494F5D"/>
                </a:solidFill>
                <a:latin typeface="Arial"/>
                <a:cs typeface="Arial"/>
              </a:rPr>
              <a:t>(</a:t>
            </a:r>
            <a:r>
              <a:rPr sz="2400" u="sng" spc="-20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ARARs</a:t>
            </a:r>
            <a:r>
              <a:rPr sz="2400" spc="-204" dirty="0">
                <a:solidFill>
                  <a:srgbClr val="494F5D"/>
                </a:solidFill>
                <a:latin typeface="Arial"/>
                <a:cs typeface="Arial"/>
              </a:rPr>
              <a:t>)”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494F5D"/>
                </a:solidFill>
                <a:latin typeface="Arial"/>
                <a:cs typeface="Arial"/>
              </a:rPr>
              <a:t>at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0" dirty="0">
                <a:solidFill>
                  <a:srgbClr val="494F5D"/>
                </a:solidFill>
                <a:latin typeface="Arial"/>
                <a:cs typeface="Arial"/>
              </a:rPr>
              <a:t>CERCLA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494F5D"/>
                </a:solidFill>
                <a:latin typeface="Arial"/>
                <a:cs typeface="Arial"/>
              </a:rPr>
              <a:t>sites.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300"/>
              </a:spcBef>
              <a:buClr>
                <a:srgbClr val="001825"/>
              </a:buClr>
              <a:buChar char="•"/>
              <a:tabLst>
                <a:tab pos="469265" algn="l"/>
              </a:tabLst>
            </a:pPr>
            <a:r>
              <a:rPr sz="2400" u="sng" spc="-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Draft</a:t>
            </a:r>
            <a:r>
              <a:rPr sz="24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Aquatic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Life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Criteria</a:t>
            </a:r>
            <a:r>
              <a:rPr sz="24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for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3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PFOA</a:t>
            </a:r>
            <a:r>
              <a:rPr sz="24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and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3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PFOS</a:t>
            </a:r>
            <a:r>
              <a:rPr sz="2400" spc="-350" dirty="0">
                <a:solidFill>
                  <a:srgbClr val="001825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300"/>
              </a:spcBef>
              <a:buClr>
                <a:srgbClr val="494F5D"/>
              </a:buClr>
              <a:buChar char="•"/>
              <a:tabLst>
                <a:tab pos="469265" algn="l"/>
              </a:tabLst>
            </a:pPr>
            <a:r>
              <a:rPr sz="24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Analytical</a:t>
            </a:r>
            <a:r>
              <a:rPr sz="2400" u="sng" spc="-7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4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Methods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spcBef>
                <a:spcPts val="300"/>
              </a:spcBef>
              <a:buChar char="•"/>
              <a:tabLst>
                <a:tab pos="1078865" algn="l"/>
              </a:tabLst>
            </a:pPr>
            <a:r>
              <a:rPr sz="2400" spc="-400" dirty="0">
                <a:solidFill>
                  <a:srgbClr val="494F5D"/>
                </a:solidFill>
                <a:latin typeface="Arial"/>
                <a:cs typeface="Arial"/>
              </a:rPr>
              <a:t>EPA</a:t>
            </a:r>
            <a:r>
              <a:rPr sz="24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494F5D"/>
                </a:solidFill>
                <a:latin typeface="Arial"/>
                <a:cs typeface="Arial"/>
              </a:rPr>
              <a:t>Method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1633</a:t>
            </a:r>
            <a:r>
              <a:rPr sz="2400" spc="-125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for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40</a:t>
            </a:r>
            <a:r>
              <a:rPr sz="24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9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494F5D"/>
                </a:solidFill>
                <a:latin typeface="Arial"/>
                <a:cs typeface="Arial"/>
              </a:rPr>
              <a:t>in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494F5D"/>
                </a:solidFill>
                <a:latin typeface="Arial"/>
                <a:cs typeface="Arial"/>
              </a:rPr>
              <a:t>multiple</a:t>
            </a:r>
            <a:r>
              <a:rPr sz="2400" spc="-15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94F5D"/>
                </a:solidFill>
                <a:latin typeface="Arial"/>
                <a:cs typeface="Arial"/>
              </a:rPr>
              <a:t>media.</a:t>
            </a:r>
            <a:endParaRPr sz="2400">
              <a:latin typeface="Arial"/>
              <a:cs typeface="Arial"/>
            </a:endParaRPr>
          </a:p>
          <a:p>
            <a:pPr marL="1078865" marR="5080" lvl="1" indent="-457200">
              <a:lnSpc>
                <a:spcPct val="100000"/>
              </a:lnSpc>
              <a:spcBef>
                <a:spcPts val="300"/>
              </a:spcBef>
              <a:buChar char="•"/>
              <a:tabLst>
                <a:tab pos="1078865" algn="l"/>
              </a:tabLst>
            </a:pPr>
            <a:r>
              <a:rPr sz="2400" spc="-50" dirty="0">
                <a:solidFill>
                  <a:srgbClr val="494F5D"/>
                </a:solidFill>
                <a:latin typeface="Arial"/>
                <a:cs typeface="Arial"/>
              </a:rPr>
              <a:t>Method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1621</a:t>
            </a:r>
            <a:r>
              <a:rPr sz="2400" spc="-145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94F5D"/>
                </a:solidFill>
                <a:latin typeface="Arial"/>
                <a:cs typeface="Arial"/>
              </a:rPr>
              <a:t>for</a:t>
            </a:r>
            <a:r>
              <a:rPr sz="2400" spc="-8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Adsorbable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srgbClr val="494F5D"/>
                </a:solidFill>
                <a:latin typeface="Arial"/>
                <a:cs typeface="Arial"/>
              </a:rPr>
              <a:t>Organic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494F5D"/>
                </a:solidFill>
                <a:latin typeface="Arial"/>
                <a:cs typeface="Arial"/>
              </a:rPr>
              <a:t>Fluorine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94F5D"/>
                </a:solidFill>
                <a:latin typeface="Arial"/>
                <a:cs typeface="Arial"/>
              </a:rPr>
              <a:t>in </a:t>
            </a:r>
            <a:r>
              <a:rPr sz="2400" spc="-20" dirty="0">
                <a:solidFill>
                  <a:srgbClr val="494F5D"/>
                </a:solidFill>
                <a:latin typeface="Arial"/>
                <a:cs typeface="Arial"/>
              </a:rPr>
              <a:t>wastewater.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06125" y="6356255"/>
            <a:ext cx="24447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5" dirty="0">
                <a:solidFill>
                  <a:srgbClr val="FFFFFF"/>
                </a:solidFill>
                <a:latin typeface="Tahoma"/>
                <a:cs typeface="Tahoma"/>
              </a:rPr>
              <a:t>11</a:t>
            </a:r>
            <a:endParaRPr sz="1350">
              <a:latin typeface="Tahoma"/>
              <a:cs typeface="Tahoma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15580" y="187960"/>
            <a:ext cx="4226560" cy="2928620"/>
            <a:chOff x="7815580" y="187960"/>
            <a:chExt cx="4226560" cy="2928620"/>
          </a:xfrm>
        </p:grpSpPr>
        <p:pic>
          <p:nvPicPr>
            <p:cNvPr id="7" name="object 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15580" y="187960"/>
              <a:ext cx="4226559" cy="29286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51140" y="223520"/>
              <a:ext cx="4102099" cy="28041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846377" y="218757"/>
              <a:ext cx="4111625" cy="2813685"/>
            </a:xfrm>
            <a:custGeom>
              <a:avLst/>
              <a:gdLst/>
              <a:ahLst/>
              <a:cxnLst/>
              <a:rect l="l" t="t" r="r" b="b"/>
              <a:pathLst>
                <a:path w="4111625" h="2813685">
                  <a:moveTo>
                    <a:pt x="0" y="0"/>
                  </a:moveTo>
                  <a:lnTo>
                    <a:pt x="4111625" y="0"/>
                  </a:lnTo>
                  <a:lnTo>
                    <a:pt x="4111625" y="2813685"/>
                  </a:lnTo>
                  <a:lnTo>
                    <a:pt x="0" y="281368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38159" y="3243580"/>
            <a:ext cx="3581400" cy="2733040"/>
            <a:chOff x="8138159" y="3243580"/>
            <a:chExt cx="3581400" cy="2733040"/>
          </a:xfrm>
        </p:grpSpPr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38159" y="3243580"/>
              <a:ext cx="3581399" cy="27330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73720" y="3279140"/>
              <a:ext cx="3456939" cy="260819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168957" y="3274377"/>
              <a:ext cx="3466465" cy="2618105"/>
            </a:xfrm>
            <a:custGeom>
              <a:avLst/>
              <a:gdLst/>
              <a:ahLst/>
              <a:cxnLst/>
              <a:rect l="l" t="t" r="r" b="b"/>
              <a:pathLst>
                <a:path w="3466465" h="2618104">
                  <a:moveTo>
                    <a:pt x="0" y="0"/>
                  </a:moveTo>
                  <a:lnTo>
                    <a:pt x="3466464" y="0"/>
                  </a:lnTo>
                  <a:lnTo>
                    <a:pt x="3466464" y="2618105"/>
                  </a:lnTo>
                  <a:lnTo>
                    <a:pt x="0" y="261810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218" y="183434"/>
            <a:ext cx="67862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PFAS</a:t>
            </a:r>
            <a:r>
              <a:rPr sz="2800" spc="-40" dirty="0"/>
              <a:t> </a:t>
            </a:r>
            <a:r>
              <a:rPr sz="2800" dirty="0"/>
              <a:t>Destruction</a:t>
            </a:r>
            <a:r>
              <a:rPr sz="2800" spc="-60" dirty="0"/>
              <a:t> </a:t>
            </a:r>
            <a:r>
              <a:rPr sz="2800" dirty="0"/>
              <a:t>and</a:t>
            </a:r>
            <a:r>
              <a:rPr sz="2800" spc="-50" dirty="0"/>
              <a:t> </a:t>
            </a:r>
            <a:r>
              <a:rPr sz="2800" dirty="0"/>
              <a:t>Disposal</a:t>
            </a:r>
            <a:r>
              <a:rPr sz="2800" spc="-35" dirty="0"/>
              <a:t> </a:t>
            </a:r>
            <a:r>
              <a:rPr sz="2800" spc="-10" dirty="0"/>
              <a:t>(NEW)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256589" y="791190"/>
            <a:ext cx="6068695" cy="1174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u="sng" spc="-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Interim</a:t>
            </a:r>
            <a:r>
              <a:rPr sz="24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Guidance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on </a:t>
            </a:r>
            <a:r>
              <a:rPr sz="24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Destroying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2400" u="sng" spc="-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Disposing</a:t>
            </a:r>
            <a:r>
              <a:rPr sz="24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of</a:t>
            </a:r>
            <a:r>
              <a:rPr sz="2400" spc="-25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Certain</a:t>
            </a:r>
            <a:r>
              <a:rPr sz="24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409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PFAS</a:t>
            </a:r>
            <a:r>
              <a:rPr sz="24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3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PFAS-</a:t>
            </a:r>
            <a:r>
              <a:rPr sz="24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Containing </a:t>
            </a:r>
            <a:r>
              <a:rPr sz="24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Materials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00"/>
              </a:spcBef>
              <a:buChar char="•"/>
              <a:tabLst>
                <a:tab pos="469265" algn="l"/>
              </a:tabLst>
            </a:pPr>
            <a:r>
              <a:rPr sz="2400" spc="-240" dirty="0">
                <a:solidFill>
                  <a:srgbClr val="001825"/>
                </a:solidFill>
                <a:latin typeface="Arial"/>
                <a:cs typeface="Arial"/>
              </a:rPr>
              <a:t>Key</a:t>
            </a:r>
            <a:r>
              <a:rPr sz="2400" spc="-10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findings: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789" y="1990274"/>
            <a:ext cx="6193790" cy="3104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53670" indent="-457200">
              <a:lnSpc>
                <a:spcPct val="100000"/>
              </a:lnSpc>
              <a:spcBef>
                <a:spcPts val="100"/>
              </a:spcBef>
              <a:buChar char="•"/>
              <a:tabLst>
                <a:tab pos="469900" algn="l"/>
              </a:tabLst>
            </a:pPr>
            <a:r>
              <a:rPr sz="2400" spc="-40" dirty="0">
                <a:solidFill>
                  <a:srgbClr val="001825"/>
                </a:solidFill>
                <a:latin typeface="Arial"/>
                <a:cs typeface="Arial"/>
              </a:rPr>
              <a:t>Interim</a:t>
            </a:r>
            <a:r>
              <a:rPr sz="2400" spc="-125" dirty="0">
                <a:solidFill>
                  <a:srgbClr val="001825"/>
                </a:solidFill>
                <a:latin typeface="Arial"/>
                <a:cs typeface="Arial"/>
              </a:rPr>
              <a:t> storage </a:t>
            </a:r>
            <a:r>
              <a:rPr sz="2400" dirty="0">
                <a:solidFill>
                  <a:srgbClr val="001825"/>
                </a:solidFill>
                <a:latin typeface="Arial"/>
                <a:cs typeface="Arial"/>
              </a:rPr>
              <a:t>with</a:t>
            </a:r>
            <a:r>
              <a:rPr sz="24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001825"/>
                </a:solidFill>
                <a:latin typeface="Arial"/>
                <a:cs typeface="Arial"/>
              </a:rPr>
              <a:t>controls</a:t>
            </a:r>
            <a:r>
              <a:rPr sz="2400" spc="-12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65" dirty="0">
                <a:solidFill>
                  <a:srgbClr val="001825"/>
                </a:solidFill>
                <a:latin typeface="Arial"/>
                <a:cs typeface="Arial"/>
              </a:rPr>
              <a:t>may</a:t>
            </a:r>
            <a:r>
              <a:rPr sz="2400" spc="-114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25" dirty="0">
                <a:solidFill>
                  <a:srgbClr val="001825"/>
                </a:solidFill>
                <a:latin typeface="Arial"/>
                <a:cs typeface="Arial"/>
              </a:rPr>
              <a:t>be</a:t>
            </a:r>
            <a:r>
              <a:rPr sz="2400" spc="-10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210" dirty="0">
                <a:solidFill>
                  <a:srgbClr val="001825"/>
                </a:solidFill>
                <a:latin typeface="Arial"/>
                <a:cs typeface="Arial"/>
              </a:rPr>
              <a:t>a</a:t>
            </a:r>
            <a:r>
              <a:rPr sz="2400" spc="-10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short- </a:t>
            </a:r>
            <a:r>
              <a:rPr sz="2400" spc="-25" dirty="0">
                <a:solidFill>
                  <a:srgbClr val="001825"/>
                </a:solidFill>
                <a:latin typeface="Arial"/>
                <a:cs typeface="Arial"/>
              </a:rPr>
              <a:t>term</a:t>
            </a:r>
            <a:r>
              <a:rPr sz="2400" spc="-14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option.</a:t>
            </a:r>
            <a:endParaRPr sz="24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400"/>
              </a:spcBef>
              <a:buChar char="•"/>
              <a:tabLst>
                <a:tab pos="469900" algn="l"/>
              </a:tabLst>
            </a:pPr>
            <a:r>
              <a:rPr sz="2400" spc="-245" dirty="0">
                <a:solidFill>
                  <a:srgbClr val="001825"/>
                </a:solidFill>
                <a:latin typeface="Arial"/>
                <a:cs typeface="Arial"/>
              </a:rPr>
              <a:t>Class</a:t>
            </a:r>
            <a:r>
              <a:rPr sz="24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001825"/>
                </a:solidFill>
                <a:latin typeface="Arial"/>
                <a:cs typeface="Arial"/>
              </a:rPr>
              <a:t>I</a:t>
            </a:r>
            <a:r>
              <a:rPr sz="2400" spc="-114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254" dirty="0">
                <a:solidFill>
                  <a:srgbClr val="001825"/>
                </a:solidFill>
                <a:latin typeface="Arial"/>
                <a:cs typeface="Arial"/>
              </a:rPr>
              <a:t>UIC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001825"/>
                </a:solidFill>
                <a:latin typeface="Arial"/>
                <a:cs typeface="Arial"/>
              </a:rPr>
              <a:t>wells</a:t>
            </a:r>
            <a:r>
              <a:rPr sz="2400" spc="-15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001825"/>
                </a:solidFill>
                <a:latin typeface="Arial"/>
                <a:cs typeface="Arial"/>
              </a:rPr>
              <a:t>are</a:t>
            </a:r>
            <a:r>
              <a:rPr sz="2400" spc="-8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001825"/>
                </a:solidFill>
                <a:latin typeface="Arial"/>
                <a:cs typeface="Arial"/>
              </a:rPr>
              <a:t>an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001825"/>
                </a:solidFill>
                <a:latin typeface="Arial"/>
                <a:cs typeface="Arial"/>
              </a:rPr>
              <a:t>option.</a:t>
            </a:r>
            <a:r>
              <a:rPr sz="2400" spc="-95" dirty="0">
                <a:solidFill>
                  <a:srgbClr val="001825"/>
                </a:solidFill>
                <a:latin typeface="Arial"/>
                <a:cs typeface="Arial"/>
              </a:rPr>
              <a:t> But</a:t>
            </a:r>
            <a:r>
              <a:rPr sz="24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65" dirty="0">
                <a:solidFill>
                  <a:srgbClr val="001825"/>
                </a:solidFill>
                <a:latin typeface="Arial"/>
                <a:cs typeface="Arial"/>
              </a:rPr>
              <a:t>may</a:t>
            </a:r>
            <a:r>
              <a:rPr sz="2400" spc="-114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825"/>
                </a:solidFill>
                <a:latin typeface="Arial"/>
                <a:cs typeface="Arial"/>
              </a:rPr>
              <a:t>not</a:t>
            </a:r>
            <a:r>
              <a:rPr sz="24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1825"/>
                </a:solidFill>
                <a:latin typeface="Arial"/>
                <a:cs typeface="Arial"/>
              </a:rPr>
              <a:t>be </a:t>
            </a:r>
            <a:r>
              <a:rPr sz="2400" spc="-75" dirty="0">
                <a:solidFill>
                  <a:srgbClr val="001825"/>
                </a:solidFill>
                <a:latin typeface="Arial"/>
                <a:cs typeface="Arial"/>
              </a:rPr>
              <a:t>appropriate</a:t>
            </a:r>
            <a:r>
              <a:rPr sz="2400" spc="-114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1825"/>
                </a:solidFill>
                <a:latin typeface="Arial"/>
                <a:cs typeface="Arial"/>
              </a:rPr>
              <a:t>or</a:t>
            </a:r>
            <a:r>
              <a:rPr sz="24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001825"/>
                </a:solidFill>
                <a:latin typeface="Arial"/>
                <a:cs typeface="Arial"/>
              </a:rPr>
              <a:t>available</a:t>
            </a:r>
            <a:r>
              <a:rPr sz="2400" spc="-9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everywhere.</a:t>
            </a:r>
            <a:endParaRPr sz="2400">
              <a:latin typeface="Arial"/>
              <a:cs typeface="Arial"/>
            </a:endParaRPr>
          </a:p>
          <a:p>
            <a:pPr marL="469900" marR="703580" indent="-457200">
              <a:lnSpc>
                <a:spcPct val="100000"/>
              </a:lnSpc>
              <a:spcBef>
                <a:spcPts val="400"/>
              </a:spcBef>
              <a:buChar char="•"/>
              <a:tabLst>
                <a:tab pos="469900" algn="l"/>
              </a:tabLst>
            </a:pPr>
            <a:r>
              <a:rPr sz="2400" spc="-75" dirty="0">
                <a:solidFill>
                  <a:srgbClr val="001825"/>
                </a:solidFill>
                <a:latin typeface="Arial"/>
                <a:cs typeface="Arial"/>
              </a:rPr>
              <a:t>Permitted</a:t>
            </a:r>
            <a:r>
              <a:rPr sz="2400" spc="-12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001825"/>
                </a:solidFill>
                <a:latin typeface="Arial"/>
                <a:cs typeface="Arial"/>
              </a:rPr>
              <a:t>hazardous</a:t>
            </a:r>
            <a:r>
              <a:rPr sz="2400" spc="-3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001825"/>
                </a:solidFill>
                <a:latin typeface="Arial"/>
                <a:cs typeface="Arial"/>
              </a:rPr>
              <a:t>waste</a:t>
            </a:r>
            <a:r>
              <a:rPr sz="2400" spc="-9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001825"/>
                </a:solidFill>
                <a:latin typeface="Arial"/>
                <a:cs typeface="Arial"/>
              </a:rPr>
              <a:t>landfills</a:t>
            </a:r>
            <a:r>
              <a:rPr sz="2400" spc="-9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1825"/>
                </a:solidFill>
                <a:latin typeface="Arial"/>
                <a:cs typeface="Arial"/>
              </a:rPr>
              <a:t>with </a:t>
            </a:r>
            <a:r>
              <a:rPr sz="2400" spc="-110" dirty="0">
                <a:solidFill>
                  <a:srgbClr val="001825"/>
                </a:solidFill>
                <a:latin typeface="Arial"/>
                <a:cs typeface="Arial"/>
              </a:rPr>
              <a:t>leachate</a:t>
            </a:r>
            <a:r>
              <a:rPr sz="24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controls.</a:t>
            </a:r>
            <a:endParaRPr sz="2400">
              <a:latin typeface="Arial"/>
              <a:cs typeface="Arial"/>
            </a:endParaRPr>
          </a:p>
          <a:p>
            <a:pPr marL="469900" marR="230504" indent="-457200">
              <a:lnSpc>
                <a:spcPct val="100000"/>
              </a:lnSpc>
              <a:spcBef>
                <a:spcPts val="400"/>
              </a:spcBef>
              <a:buChar char="•"/>
              <a:tabLst>
                <a:tab pos="469900" algn="l"/>
              </a:tabLst>
            </a:pPr>
            <a:r>
              <a:rPr sz="2400" spc="-75" dirty="0">
                <a:solidFill>
                  <a:srgbClr val="001825"/>
                </a:solidFill>
                <a:latin typeface="Arial"/>
                <a:cs typeface="Arial"/>
              </a:rPr>
              <a:t>Permitted</a:t>
            </a:r>
            <a:r>
              <a:rPr sz="24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001825"/>
                </a:solidFill>
                <a:latin typeface="Arial"/>
                <a:cs typeface="Arial"/>
              </a:rPr>
              <a:t>hazardous</a:t>
            </a:r>
            <a:r>
              <a:rPr sz="2400" spc="-4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001825"/>
                </a:solidFill>
                <a:latin typeface="Arial"/>
                <a:cs typeface="Arial"/>
              </a:rPr>
              <a:t>waste</a:t>
            </a:r>
            <a:r>
              <a:rPr sz="2400" spc="-10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001825"/>
                </a:solidFill>
                <a:latin typeface="Arial"/>
                <a:cs typeface="Arial"/>
              </a:rPr>
              <a:t>combustors</a:t>
            </a:r>
            <a:r>
              <a:rPr sz="2400" spc="-9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1825"/>
                </a:solidFill>
                <a:latin typeface="Arial"/>
                <a:cs typeface="Arial"/>
              </a:rPr>
              <a:t>May </a:t>
            </a:r>
            <a:r>
              <a:rPr sz="2400" spc="-130" dirty="0">
                <a:solidFill>
                  <a:srgbClr val="001825"/>
                </a:solidFill>
                <a:latin typeface="Arial"/>
                <a:cs typeface="Arial"/>
              </a:rPr>
              <a:t>be</a:t>
            </a:r>
            <a:r>
              <a:rPr sz="2400" spc="-10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001825"/>
                </a:solidFill>
                <a:latin typeface="Arial"/>
                <a:cs typeface="Arial"/>
              </a:rPr>
              <a:t>an</a:t>
            </a:r>
            <a:r>
              <a:rPr sz="2400" spc="-8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001825"/>
                </a:solidFill>
                <a:latin typeface="Arial"/>
                <a:cs typeface="Arial"/>
              </a:rPr>
              <a:t>option,</a:t>
            </a:r>
            <a:r>
              <a:rPr sz="2400" spc="-10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but</a:t>
            </a:r>
            <a:r>
              <a:rPr sz="24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001825"/>
                </a:solidFill>
                <a:latin typeface="Arial"/>
                <a:cs typeface="Arial"/>
              </a:rPr>
              <a:t>uncertainties</a:t>
            </a:r>
            <a:r>
              <a:rPr sz="2400" spc="-12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remain.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6589" y="5119960"/>
            <a:ext cx="59055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834">
              <a:lnSpc>
                <a:spcPct val="100000"/>
              </a:lnSpc>
              <a:spcBef>
                <a:spcPts val="100"/>
              </a:spcBef>
              <a:buChar char="•"/>
              <a:tabLst>
                <a:tab pos="469900" algn="l"/>
              </a:tabLst>
            </a:pPr>
            <a:r>
              <a:rPr sz="2400" spc="-400" dirty="0">
                <a:solidFill>
                  <a:srgbClr val="001825"/>
                </a:solidFill>
                <a:latin typeface="Arial"/>
                <a:cs typeface="Arial"/>
              </a:rPr>
              <a:t>EPA</a:t>
            </a:r>
            <a:r>
              <a:rPr sz="2400" spc="-114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001825"/>
                </a:solidFill>
                <a:latin typeface="Arial"/>
                <a:cs typeface="Arial"/>
              </a:rPr>
              <a:t>is</a:t>
            </a:r>
            <a:r>
              <a:rPr sz="24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45" dirty="0">
                <a:solidFill>
                  <a:srgbClr val="001825"/>
                </a:solidFill>
                <a:latin typeface="Arial"/>
                <a:cs typeface="Arial"/>
              </a:rPr>
              <a:t>seeking</a:t>
            </a:r>
            <a:r>
              <a:rPr sz="2400" spc="-13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u="sng" spc="-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input</a:t>
            </a:r>
            <a:r>
              <a:rPr sz="2400" spc="-110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001825"/>
                </a:solidFill>
                <a:latin typeface="Arial"/>
                <a:cs typeface="Arial"/>
              </a:rPr>
              <a:t>on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001825"/>
                </a:solidFill>
                <a:latin typeface="Arial"/>
                <a:cs typeface="Arial"/>
              </a:rPr>
              <a:t>this</a:t>
            </a:r>
            <a:r>
              <a:rPr sz="2400" spc="-10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001825"/>
                </a:solidFill>
                <a:latin typeface="Arial"/>
                <a:cs typeface="Arial"/>
              </a:rPr>
              <a:t>updated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interim guidance.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81228" y="386634"/>
            <a:ext cx="4886959" cy="5539739"/>
            <a:chOff x="7231380" y="421640"/>
            <a:chExt cx="4886959" cy="5539739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59320" y="439420"/>
              <a:ext cx="4841239" cy="54965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1380" y="421640"/>
              <a:ext cx="4886959" cy="55397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94880" y="474980"/>
              <a:ext cx="4716780" cy="5372100"/>
            </a:xfrm>
            <a:custGeom>
              <a:avLst/>
              <a:gdLst/>
              <a:ahLst/>
              <a:cxnLst/>
              <a:rect l="l" t="t" r="r" b="b"/>
              <a:pathLst>
                <a:path w="4716780" h="5372100">
                  <a:moveTo>
                    <a:pt x="4716780" y="0"/>
                  </a:moveTo>
                  <a:lnTo>
                    <a:pt x="0" y="0"/>
                  </a:lnTo>
                  <a:lnTo>
                    <a:pt x="0" y="5372100"/>
                  </a:lnTo>
                  <a:lnTo>
                    <a:pt x="4716780" y="5372100"/>
                  </a:lnTo>
                  <a:lnTo>
                    <a:pt x="4716780" y="0"/>
                  </a:lnTo>
                  <a:close/>
                </a:path>
              </a:pathLst>
            </a:custGeom>
            <a:solidFill>
              <a:srgbClr val="C1D4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94880" y="474980"/>
              <a:ext cx="4716780" cy="5372100"/>
            </a:xfrm>
            <a:custGeom>
              <a:avLst/>
              <a:gdLst/>
              <a:ahLst/>
              <a:cxnLst/>
              <a:rect l="l" t="t" r="r" b="b"/>
              <a:pathLst>
                <a:path w="4716780" h="5372100">
                  <a:moveTo>
                    <a:pt x="0" y="0"/>
                  </a:moveTo>
                  <a:lnTo>
                    <a:pt x="4716780" y="0"/>
                  </a:lnTo>
                  <a:lnTo>
                    <a:pt x="4716780" y="5372100"/>
                  </a:lnTo>
                  <a:lnTo>
                    <a:pt x="0" y="53721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132B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373897" y="493881"/>
            <a:ext cx="4462780" cy="3182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120" marR="5080" indent="-347980">
              <a:lnSpc>
                <a:spcPct val="100000"/>
              </a:lnSpc>
              <a:spcBef>
                <a:spcPts val="100"/>
              </a:spcBef>
            </a:pPr>
            <a:r>
              <a:rPr sz="1800" b="1" spc="-85" dirty="0">
                <a:solidFill>
                  <a:srgbClr val="123556"/>
                </a:solidFill>
                <a:latin typeface="Arial"/>
                <a:cs typeface="Arial"/>
              </a:rPr>
              <a:t>Interim</a:t>
            </a:r>
            <a:r>
              <a:rPr sz="1800" b="1" spc="-5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165" dirty="0">
                <a:solidFill>
                  <a:srgbClr val="123556"/>
                </a:solidFill>
                <a:latin typeface="Arial"/>
                <a:cs typeface="Arial"/>
              </a:rPr>
              <a:t>Guidance</a:t>
            </a:r>
            <a:r>
              <a:rPr sz="1800" b="1" spc="-6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155" dirty="0">
                <a:solidFill>
                  <a:srgbClr val="123556"/>
                </a:solidFill>
                <a:latin typeface="Arial"/>
                <a:cs typeface="Arial"/>
              </a:rPr>
              <a:t>on</a:t>
            </a:r>
            <a:r>
              <a:rPr sz="1800" b="1" spc="-6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130" dirty="0">
                <a:solidFill>
                  <a:srgbClr val="123556"/>
                </a:solidFill>
                <a:latin typeface="Arial"/>
                <a:cs typeface="Arial"/>
              </a:rPr>
              <a:t>Destruction</a:t>
            </a:r>
            <a:r>
              <a:rPr sz="1800" b="1" spc="-8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150" dirty="0">
                <a:solidFill>
                  <a:srgbClr val="123556"/>
                </a:solidFill>
                <a:latin typeface="Arial"/>
                <a:cs typeface="Arial"/>
              </a:rPr>
              <a:t>and</a:t>
            </a:r>
            <a:r>
              <a:rPr sz="1800" b="1" spc="-6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130" dirty="0">
                <a:solidFill>
                  <a:srgbClr val="123556"/>
                </a:solidFill>
                <a:latin typeface="Arial"/>
                <a:cs typeface="Arial"/>
              </a:rPr>
              <a:t>Disposal </a:t>
            </a:r>
            <a:r>
              <a:rPr sz="1800" b="1" spc="-100" dirty="0">
                <a:solidFill>
                  <a:srgbClr val="123556"/>
                </a:solidFill>
                <a:latin typeface="Arial"/>
                <a:cs typeface="Arial"/>
              </a:rPr>
              <a:t>of</a:t>
            </a:r>
            <a:r>
              <a:rPr sz="1800" b="1" spc="-6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305" dirty="0">
                <a:solidFill>
                  <a:srgbClr val="123556"/>
                </a:solidFill>
                <a:latin typeface="Arial"/>
                <a:cs typeface="Arial"/>
              </a:rPr>
              <a:t>PFAS</a:t>
            </a:r>
            <a:r>
              <a:rPr sz="1800" b="1" spc="-10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150" dirty="0">
                <a:solidFill>
                  <a:srgbClr val="123556"/>
                </a:solidFill>
                <a:latin typeface="Arial"/>
                <a:cs typeface="Arial"/>
              </a:rPr>
              <a:t>and</a:t>
            </a:r>
            <a:r>
              <a:rPr sz="1800" b="1" spc="-5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95" dirty="0">
                <a:solidFill>
                  <a:srgbClr val="123556"/>
                </a:solidFill>
                <a:latin typeface="Arial"/>
                <a:cs typeface="Arial"/>
              </a:rPr>
              <a:t>Materials</a:t>
            </a:r>
            <a:r>
              <a:rPr sz="1800" b="1" spc="-8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150" dirty="0">
                <a:solidFill>
                  <a:srgbClr val="123556"/>
                </a:solidFill>
                <a:latin typeface="Arial"/>
                <a:cs typeface="Arial"/>
              </a:rPr>
              <a:t>Containing</a:t>
            </a:r>
            <a:r>
              <a:rPr sz="1800" b="1" spc="-6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800" b="1" spc="-325" dirty="0">
                <a:solidFill>
                  <a:srgbClr val="123556"/>
                </a:solidFill>
                <a:latin typeface="Arial"/>
                <a:cs typeface="Arial"/>
              </a:rPr>
              <a:t>PFAS</a:t>
            </a:r>
            <a:endParaRPr sz="1800">
              <a:latin typeface="Arial"/>
              <a:cs typeface="Arial"/>
            </a:endParaRPr>
          </a:p>
          <a:p>
            <a:pPr marL="1539240">
              <a:lnSpc>
                <a:spcPct val="100000"/>
              </a:lnSpc>
            </a:pPr>
            <a:r>
              <a:rPr sz="1800" b="1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V2</a:t>
            </a:r>
            <a:r>
              <a:rPr sz="1800" b="1" u="sng" spc="-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800" b="1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(April,</a:t>
            </a:r>
            <a:r>
              <a:rPr sz="1800" b="1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800" b="1" u="sng" spc="-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2024)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700" b="1" u="sng" spc="-30" dirty="0">
                <a:solidFill>
                  <a:srgbClr val="123556"/>
                </a:solidFill>
                <a:uFill>
                  <a:solidFill>
                    <a:srgbClr val="123556"/>
                  </a:solidFill>
                </a:uFill>
                <a:latin typeface="Arial"/>
                <a:cs typeface="Arial"/>
              </a:rPr>
              <a:t>Contents:</a:t>
            </a:r>
            <a:endParaRPr sz="17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700" spc="-65" dirty="0">
                <a:solidFill>
                  <a:srgbClr val="123556"/>
                </a:solidFill>
                <a:latin typeface="Arial"/>
                <a:cs typeface="Arial"/>
              </a:rPr>
              <a:t>Description</a:t>
            </a:r>
            <a:r>
              <a:rPr sz="1700" spc="-6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123556"/>
                </a:solidFill>
                <a:latin typeface="Arial"/>
                <a:cs typeface="Arial"/>
              </a:rPr>
              <a:t>of</a:t>
            </a:r>
            <a:r>
              <a:rPr sz="1700" spc="-2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250" dirty="0">
                <a:solidFill>
                  <a:srgbClr val="123556"/>
                </a:solidFill>
                <a:latin typeface="Arial"/>
                <a:cs typeface="Arial"/>
              </a:rPr>
              <a:t>PFAS-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Containing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123556"/>
                </a:solidFill>
                <a:latin typeface="Arial"/>
                <a:cs typeface="Arial"/>
              </a:rPr>
              <a:t>Materials.</a:t>
            </a:r>
            <a:endParaRPr sz="1700">
              <a:latin typeface="Arial"/>
              <a:cs typeface="Arial"/>
            </a:endParaRPr>
          </a:p>
          <a:p>
            <a:pPr marL="185420" marR="33020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700" spc="-110" dirty="0">
                <a:solidFill>
                  <a:srgbClr val="123556"/>
                </a:solidFill>
                <a:latin typeface="Arial"/>
                <a:cs typeface="Arial"/>
              </a:rPr>
              <a:t>Technologies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123556"/>
                </a:solidFill>
                <a:latin typeface="Arial"/>
                <a:cs typeface="Arial"/>
              </a:rPr>
              <a:t>for</a:t>
            </a:r>
            <a:r>
              <a:rPr sz="1700" spc="-6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123556"/>
                </a:solidFill>
                <a:latin typeface="Arial"/>
                <a:cs typeface="Arial"/>
              </a:rPr>
              <a:t>the</a:t>
            </a:r>
            <a:r>
              <a:rPr sz="1700" spc="-60" dirty="0">
                <a:solidFill>
                  <a:srgbClr val="123556"/>
                </a:solidFill>
                <a:latin typeface="Arial"/>
                <a:cs typeface="Arial"/>
              </a:rPr>
              <a:t> Destruction</a:t>
            </a:r>
            <a:r>
              <a:rPr sz="1700" spc="-4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and</a:t>
            </a:r>
            <a:r>
              <a:rPr sz="1700" spc="-9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05" dirty="0">
                <a:solidFill>
                  <a:srgbClr val="123556"/>
                </a:solidFill>
                <a:latin typeface="Arial"/>
                <a:cs typeface="Arial"/>
              </a:rPr>
              <a:t>Disposal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123556"/>
                </a:solidFill>
                <a:latin typeface="Arial"/>
                <a:cs typeface="Arial"/>
              </a:rPr>
              <a:t>of </a:t>
            </a:r>
            <a:r>
              <a:rPr sz="1700" spc="-290" dirty="0">
                <a:solidFill>
                  <a:srgbClr val="123556"/>
                </a:solidFill>
                <a:latin typeface="Arial"/>
                <a:cs typeface="Arial"/>
              </a:rPr>
              <a:t>PFAS</a:t>
            </a:r>
            <a:r>
              <a:rPr sz="1700" spc="-4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and</a:t>
            </a:r>
            <a:r>
              <a:rPr sz="1700" spc="-6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250" dirty="0">
                <a:solidFill>
                  <a:srgbClr val="123556"/>
                </a:solidFill>
                <a:latin typeface="Arial"/>
                <a:cs typeface="Arial"/>
              </a:rPr>
              <a:t>PFAS-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Containing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123556"/>
                </a:solidFill>
                <a:latin typeface="Arial"/>
                <a:cs typeface="Arial"/>
              </a:rPr>
              <a:t>Materials.</a:t>
            </a:r>
            <a:endParaRPr sz="1700">
              <a:latin typeface="Arial"/>
              <a:cs typeface="Arial"/>
            </a:endParaRPr>
          </a:p>
          <a:p>
            <a:pPr marL="185420" marR="366395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Considerations </a:t>
            </a:r>
            <a:r>
              <a:rPr sz="1700" dirty="0">
                <a:solidFill>
                  <a:srgbClr val="123556"/>
                </a:solidFill>
                <a:latin typeface="Arial"/>
                <a:cs typeface="Arial"/>
              </a:rPr>
              <a:t>for</a:t>
            </a:r>
            <a:r>
              <a:rPr sz="1700" spc="-55" dirty="0">
                <a:solidFill>
                  <a:srgbClr val="123556"/>
                </a:solidFill>
                <a:latin typeface="Arial"/>
                <a:cs typeface="Arial"/>
              </a:rPr>
              <a:t> Potentially</a:t>
            </a:r>
            <a:r>
              <a:rPr sz="1700" spc="-5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123556"/>
                </a:solidFill>
                <a:latin typeface="Arial"/>
                <a:cs typeface="Arial"/>
              </a:rPr>
              <a:t>Vulnerable </a:t>
            </a:r>
            <a:r>
              <a:rPr sz="1700" spc="-80" dirty="0">
                <a:solidFill>
                  <a:srgbClr val="123556"/>
                </a:solidFill>
                <a:latin typeface="Arial"/>
                <a:cs typeface="Arial"/>
              </a:rPr>
              <a:t>Populations</a:t>
            </a:r>
            <a:r>
              <a:rPr sz="1700" spc="-10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Living</a:t>
            </a:r>
            <a:r>
              <a:rPr sz="1700" spc="-10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Near</a:t>
            </a:r>
            <a:r>
              <a:rPr sz="1700" spc="-4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95" dirty="0">
                <a:solidFill>
                  <a:srgbClr val="123556"/>
                </a:solidFill>
                <a:latin typeface="Arial"/>
                <a:cs typeface="Arial"/>
              </a:rPr>
              <a:t>Likely</a:t>
            </a:r>
            <a:r>
              <a:rPr sz="1700" spc="-6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60" dirty="0">
                <a:solidFill>
                  <a:srgbClr val="123556"/>
                </a:solidFill>
                <a:latin typeface="Arial"/>
                <a:cs typeface="Arial"/>
              </a:rPr>
              <a:t>Destruction</a:t>
            </a:r>
            <a:r>
              <a:rPr sz="1700" spc="-25" dirty="0">
                <a:solidFill>
                  <a:srgbClr val="123556"/>
                </a:solidFill>
                <a:latin typeface="Arial"/>
                <a:cs typeface="Arial"/>
              </a:rPr>
              <a:t> or </a:t>
            </a:r>
            <a:r>
              <a:rPr sz="1700" spc="-105" dirty="0">
                <a:solidFill>
                  <a:srgbClr val="123556"/>
                </a:solidFill>
                <a:latin typeface="Arial"/>
                <a:cs typeface="Arial"/>
              </a:rPr>
              <a:t>Disposal</a:t>
            </a:r>
            <a:r>
              <a:rPr sz="1700" spc="-7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123556"/>
                </a:solidFill>
                <a:latin typeface="Arial"/>
                <a:cs typeface="Arial"/>
              </a:rPr>
              <a:t>Sites.</a:t>
            </a:r>
            <a:endParaRPr sz="17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700" spc="-140" dirty="0">
                <a:solidFill>
                  <a:srgbClr val="123556"/>
                </a:solidFill>
                <a:latin typeface="Arial"/>
                <a:cs typeface="Arial"/>
              </a:rPr>
              <a:t>Research</a:t>
            </a:r>
            <a:r>
              <a:rPr sz="1700" spc="-4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30" dirty="0">
                <a:solidFill>
                  <a:srgbClr val="123556"/>
                </a:solidFill>
                <a:latin typeface="Arial"/>
                <a:cs typeface="Arial"/>
              </a:rPr>
              <a:t>Needs</a:t>
            </a:r>
            <a:r>
              <a:rPr sz="1700" spc="-5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and</a:t>
            </a:r>
            <a:r>
              <a:rPr sz="1700" spc="-10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14" dirty="0">
                <a:solidFill>
                  <a:srgbClr val="123556"/>
                </a:solidFill>
                <a:latin typeface="Arial"/>
                <a:cs typeface="Arial"/>
              </a:rPr>
              <a:t>Data</a:t>
            </a:r>
            <a:r>
              <a:rPr sz="1700" spc="-4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123556"/>
                </a:solidFill>
                <a:latin typeface="Arial"/>
                <a:cs typeface="Arial"/>
              </a:rPr>
              <a:t>Gaps.</a:t>
            </a:r>
            <a:endParaRPr sz="17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700" spc="-110" dirty="0">
                <a:solidFill>
                  <a:srgbClr val="123556"/>
                </a:solidFill>
                <a:latin typeface="Arial"/>
                <a:cs typeface="Arial"/>
              </a:rPr>
              <a:t>Emerging</a:t>
            </a:r>
            <a:r>
              <a:rPr sz="1700" spc="-7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123556"/>
                </a:solidFill>
                <a:latin typeface="Arial"/>
                <a:cs typeface="Arial"/>
              </a:rPr>
              <a:t>Technologies.</a:t>
            </a:r>
            <a:endParaRPr sz="1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73897" y="3910181"/>
            <a:ext cx="4528185" cy="183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u="sng" spc="-60" dirty="0">
                <a:solidFill>
                  <a:srgbClr val="123556"/>
                </a:solidFill>
                <a:uFill>
                  <a:solidFill>
                    <a:srgbClr val="123556"/>
                  </a:solidFill>
                </a:uFill>
                <a:latin typeface="Arial"/>
                <a:cs typeface="Arial"/>
              </a:rPr>
              <a:t>Appendices:</a:t>
            </a:r>
            <a:endParaRPr sz="1700">
              <a:latin typeface="Arial"/>
              <a:cs typeface="Arial"/>
            </a:endParaRPr>
          </a:p>
          <a:p>
            <a:pPr marL="185420" marR="19240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700" b="1" spc="-300" dirty="0">
                <a:solidFill>
                  <a:srgbClr val="123556"/>
                </a:solidFill>
                <a:latin typeface="Arial"/>
                <a:cs typeface="Arial"/>
              </a:rPr>
              <a:t>EPA</a:t>
            </a:r>
            <a:r>
              <a:rPr sz="1700" b="1" spc="-5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150" dirty="0">
                <a:solidFill>
                  <a:srgbClr val="123556"/>
                </a:solidFill>
                <a:latin typeface="Arial"/>
                <a:cs typeface="Arial"/>
              </a:rPr>
              <a:t>Guidance</a:t>
            </a:r>
            <a:r>
              <a:rPr sz="1700" b="1" spc="-9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70" dirty="0">
                <a:solidFill>
                  <a:srgbClr val="123556"/>
                </a:solidFill>
                <a:latin typeface="Arial"/>
                <a:cs typeface="Arial"/>
              </a:rPr>
              <a:t>to</a:t>
            </a:r>
            <a:r>
              <a:rPr sz="1700" b="1" spc="-2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160" dirty="0">
                <a:solidFill>
                  <a:srgbClr val="123556"/>
                </a:solidFill>
                <a:latin typeface="Arial"/>
                <a:cs typeface="Arial"/>
              </a:rPr>
              <a:t>Conduct</a:t>
            </a:r>
            <a:r>
              <a:rPr sz="1700" b="1" spc="-9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290" dirty="0">
                <a:solidFill>
                  <a:srgbClr val="123556"/>
                </a:solidFill>
                <a:latin typeface="Arial"/>
                <a:cs typeface="Arial"/>
              </a:rPr>
              <a:t>PFAS</a:t>
            </a:r>
            <a:r>
              <a:rPr sz="1700" b="1" spc="-8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195" dirty="0">
                <a:solidFill>
                  <a:srgbClr val="123556"/>
                </a:solidFill>
                <a:latin typeface="Arial"/>
                <a:cs typeface="Arial"/>
              </a:rPr>
              <a:t>Emissions</a:t>
            </a:r>
            <a:r>
              <a:rPr sz="1700" b="1" spc="-80" dirty="0">
                <a:solidFill>
                  <a:srgbClr val="123556"/>
                </a:solidFill>
                <a:latin typeface="Arial"/>
                <a:cs typeface="Arial"/>
              </a:rPr>
              <a:t> Field </a:t>
            </a:r>
            <a:r>
              <a:rPr sz="1700" b="1" spc="-170" dirty="0">
                <a:solidFill>
                  <a:srgbClr val="123556"/>
                </a:solidFill>
                <a:latin typeface="Arial"/>
                <a:cs typeface="Arial"/>
              </a:rPr>
              <a:t>Testing</a:t>
            </a:r>
            <a:r>
              <a:rPr sz="1700" b="1" spc="-8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123556"/>
                </a:solidFill>
                <a:latin typeface="Arial"/>
                <a:cs typeface="Arial"/>
              </a:rPr>
              <a:t>at</a:t>
            </a:r>
            <a:r>
              <a:rPr sz="1700" b="1" spc="-4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145" dirty="0">
                <a:solidFill>
                  <a:srgbClr val="123556"/>
                </a:solidFill>
                <a:latin typeface="Arial"/>
                <a:cs typeface="Arial"/>
              </a:rPr>
              <a:t>Commercial</a:t>
            </a:r>
            <a:r>
              <a:rPr sz="1700" b="1" spc="-9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120" dirty="0">
                <a:solidFill>
                  <a:srgbClr val="123556"/>
                </a:solidFill>
                <a:latin typeface="Arial"/>
                <a:cs typeface="Arial"/>
              </a:rPr>
              <a:t>Thermal</a:t>
            </a:r>
            <a:r>
              <a:rPr sz="1700" b="1" spc="-5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123556"/>
                </a:solidFill>
                <a:latin typeface="Arial"/>
                <a:cs typeface="Arial"/>
              </a:rPr>
              <a:t>Destruction </a:t>
            </a:r>
            <a:r>
              <a:rPr sz="1700" b="1" spc="-50" dirty="0">
                <a:solidFill>
                  <a:srgbClr val="123556"/>
                </a:solidFill>
                <a:latin typeface="Arial"/>
                <a:cs typeface="Arial"/>
              </a:rPr>
              <a:t>Sources.</a:t>
            </a:r>
            <a:endParaRPr sz="17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700" spc="-110" dirty="0">
                <a:solidFill>
                  <a:srgbClr val="123556"/>
                </a:solidFill>
                <a:latin typeface="Arial"/>
                <a:cs typeface="Arial"/>
              </a:rPr>
              <a:t>Summary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123556"/>
                </a:solidFill>
                <a:latin typeface="Arial"/>
                <a:cs typeface="Arial"/>
              </a:rPr>
              <a:t>of</a:t>
            </a:r>
            <a:r>
              <a:rPr sz="1700" spc="-5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123556"/>
                </a:solidFill>
                <a:latin typeface="Arial"/>
                <a:cs typeface="Arial"/>
              </a:rPr>
              <a:t>the</a:t>
            </a:r>
            <a:r>
              <a:rPr sz="1700" spc="-5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30" dirty="0">
                <a:solidFill>
                  <a:srgbClr val="123556"/>
                </a:solidFill>
                <a:latin typeface="Arial"/>
                <a:cs typeface="Arial"/>
              </a:rPr>
              <a:t>Clean</a:t>
            </a:r>
            <a:r>
              <a:rPr sz="1700" spc="-9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Harbors</a:t>
            </a:r>
            <a:r>
              <a:rPr sz="1700" spc="-12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123556"/>
                </a:solidFill>
                <a:latin typeface="Arial"/>
                <a:cs typeface="Arial"/>
              </a:rPr>
              <a:t>Test.</a:t>
            </a:r>
            <a:endParaRPr sz="17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700" spc="-110" dirty="0">
                <a:solidFill>
                  <a:srgbClr val="123556"/>
                </a:solidFill>
                <a:latin typeface="Arial"/>
                <a:cs typeface="Arial"/>
              </a:rPr>
              <a:t>Summary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123556"/>
                </a:solidFill>
                <a:latin typeface="Arial"/>
                <a:cs typeface="Arial"/>
              </a:rPr>
              <a:t>of</a:t>
            </a:r>
            <a:r>
              <a:rPr sz="1700" spc="-4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123556"/>
                </a:solidFill>
                <a:latin typeface="Arial"/>
                <a:cs typeface="Arial"/>
              </a:rPr>
              <a:t>the</a:t>
            </a:r>
            <a:r>
              <a:rPr sz="1700" spc="-5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14" dirty="0">
                <a:solidFill>
                  <a:srgbClr val="123556"/>
                </a:solidFill>
                <a:latin typeface="Arial"/>
                <a:cs typeface="Arial"/>
              </a:rPr>
              <a:t>Chemours</a:t>
            </a:r>
            <a:r>
              <a:rPr sz="1700" spc="-9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Thermal</a:t>
            </a:r>
            <a:r>
              <a:rPr sz="1700" spc="-8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Oxidizer</a:t>
            </a:r>
            <a:r>
              <a:rPr sz="1700" spc="-8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Test.</a:t>
            </a:r>
            <a:endParaRPr sz="17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700" spc="-110" dirty="0">
                <a:solidFill>
                  <a:srgbClr val="123556"/>
                </a:solidFill>
                <a:latin typeface="Arial"/>
                <a:cs typeface="Arial"/>
              </a:rPr>
              <a:t>Summary</a:t>
            </a:r>
            <a:r>
              <a:rPr sz="1700" spc="-8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123556"/>
                </a:solidFill>
                <a:latin typeface="Arial"/>
                <a:cs typeface="Arial"/>
              </a:rPr>
              <a:t>of</a:t>
            </a:r>
            <a:r>
              <a:rPr sz="1700" spc="-5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50" dirty="0">
                <a:solidFill>
                  <a:srgbClr val="123556"/>
                </a:solidFill>
                <a:latin typeface="Arial"/>
                <a:cs typeface="Arial"/>
              </a:rPr>
              <a:t>Costs</a:t>
            </a:r>
            <a:r>
              <a:rPr sz="1700" spc="-35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123556"/>
                </a:solidFill>
                <a:latin typeface="Arial"/>
                <a:cs typeface="Arial"/>
              </a:rPr>
              <a:t>and</a:t>
            </a:r>
            <a:r>
              <a:rPr sz="1700" spc="-110" dirty="0">
                <a:solidFill>
                  <a:srgbClr val="123556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123556"/>
                </a:solidFill>
                <a:latin typeface="Arial"/>
                <a:cs typeface="Arial"/>
              </a:rPr>
              <a:t>Considerations.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06125" y="6356255"/>
            <a:ext cx="24447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PFAS</a:t>
            </a:r>
            <a:r>
              <a:rPr spc="-70" dirty="0"/>
              <a:t> </a:t>
            </a:r>
            <a:r>
              <a:rPr dirty="0"/>
              <a:t>Destruction</a:t>
            </a:r>
            <a:r>
              <a:rPr spc="-40" dirty="0"/>
              <a:t> </a:t>
            </a:r>
            <a:r>
              <a:rPr dirty="0"/>
              <a:t>and</a:t>
            </a:r>
            <a:r>
              <a:rPr spc="-60" dirty="0"/>
              <a:t> </a:t>
            </a:r>
            <a:r>
              <a:rPr spc="-10" dirty="0"/>
              <a:t>Disposal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6487" y="744597"/>
            <a:ext cx="6292850" cy="3926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Clr>
                <a:srgbClr val="494F5D"/>
              </a:buClr>
              <a:buChar char="•"/>
              <a:tabLst>
                <a:tab pos="469900" algn="l"/>
              </a:tabLst>
            </a:pPr>
            <a:r>
              <a:rPr sz="2400" u="sng" spc="-3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ORD</a:t>
            </a:r>
            <a:r>
              <a:rPr sz="24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evaluation</a:t>
            </a:r>
            <a:r>
              <a:rPr sz="24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94F5D"/>
                </a:solidFill>
                <a:latin typeface="Arial"/>
                <a:cs typeface="Arial"/>
              </a:rPr>
              <a:t>of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494F5D"/>
                </a:solidFill>
                <a:latin typeface="Arial"/>
                <a:cs typeface="Arial"/>
              </a:rPr>
              <a:t>incineration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and</a:t>
            </a:r>
            <a:r>
              <a:rPr sz="2400" spc="-8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494F5D"/>
                </a:solidFill>
                <a:latin typeface="Arial"/>
                <a:cs typeface="Arial"/>
              </a:rPr>
              <a:t>destruction </a:t>
            </a:r>
            <a:r>
              <a:rPr sz="2400" spc="-80" dirty="0">
                <a:solidFill>
                  <a:srgbClr val="494F5D"/>
                </a:solidFill>
                <a:latin typeface="Arial"/>
                <a:cs typeface="Arial"/>
              </a:rPr>
              <a:t>efficiency</a:t>
            </a:r>
            <a:r>
              <a:rPr sz="2400" spc="-15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for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simple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350" dirty="0">
                <a:solidFill>
                  <a:srgbClr val="494F5D"/>
                </a:solidFill>
                <a:latin typeface="Arial"/>
                <a:cs typeface="Arial"/>
              </a:rPr>
              <a:t>PFAS.</a:t>
            </a:r>
            <a:endParaRPr sz="2400">
              <a:latin typeface="Arial"/>
              <a:cs typeface="Arial"/>
            </a:endParaRPr>
          </a:p>
          <a:p>
            <a:pPr marL="469900" marR="1505585" indent="-457200">
              <a:lnSpc>
                <a:spcPct val="100000"/>
              </a:lnSpc>
              <a:spcBef>
                <a:spcPts val="1200"/>
              </a:spcBef>
              <a:buChar char="•"/>
              <a:tabLst>
                <a:tab pos="469900" algn="l"/>
              </a:tabLst>
            </a:pPr>
            <a:r>
              <a:rPr sz="2400" spc="-220" dirty="0">
                <a:solidFill>
                  <a:srgbClr val="001825"/>
                </a:solidFill>
                <a:latin typeface="Arial"/>
                <a:cs typeface="Arial"/>
              </a:rPr>
              <a:t>Some</a:t>
            </a:r>
            <a:r>
              <a:rPr sz="2400" spc="-6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001825"/>
                </a:solidFill>
                <a:latin typeface="Arial"/>
                <a:cs typeface="Arial"/>
              </a:rPr>
              <a:t>promising 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technologies</a:t>
            </a:r>
            <a:r>
              <a:rPr sz="24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1825"/>
                </a:solidFill>
                <a:latin typeface="Arial"/>
                <a:cs typeface="Arial"/>
              </a:rPr>
              <a:t>are 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being</a:t>
            </a:r>
            <a:r>
              <a:rPr sz="24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developed</a:t>
            </a:r>
            <a:r>
              <a:rPr sz="24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001825"/>
                </a:solidFill>
                <a:latin typeface="Arial"/>
                <a:cs typeface="Arial"/>
              </a:rPr>
              <a:t>through</a:t>
            </a:r>
            <a:r>
              <a:rPr sz="2400" spc="-9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u="sng" spc="-2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SBIR</a:t>
            </a:r>
            <a:r>
              <a:rPr sz="2400" spc="-280" dirty="0">
                <a:solidFill>
                  <a:srgbClr val="001825"/>
                </a:solidFill>
                <a:latin typeface="Arial"/>
                <a:cs typeface="Arial"/>
              </a:rPr>
              <a:t>,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480" dirty="0">
                <a:solidFill>
                  <a:srgbClr val="001825"/>
                </a:solidFill>
                <a:latin typeface="Arial"/>
                <a:cs typeface="Arial"/>
              </a:rPr>
              <a:t>EPA</a:t>
            </a:r>
            <a:r>
              <a:rPr sz="2400" spc="-130" dirty="0">
                <a:solidFill>
                  <a:srgbClr val="001825"/>
                </a:solidFill>
                <a:latin typeface="Arial"/>
                <a:cs typeface="Arial"/>
              </a:rPr>
              <a:t> research,</a:t>
            </a:r>
            <a:r>
              <a:rPr sz="24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001825"/>
                </a:solidFill>
                <a:latin typeface="Arial"/>
                <a:cs typeface="Arial"/>
              </a:rPr>
              <a:t>and</a:t>
            </a:r>
            <a:r>
              <a:rPr sz="2400" spc="-80" dirty="0">
                <a:solidFill>
                  <a:srgbClr val="001825"/>
                </a:solidFill>
                <a:latin typeface="Arial"/>
                <a:cs typeface="Arial"/>
              </a:rPr>
              <a:t> external</a:t>
            </a:r>
            <a:r>
              <a:rPr sz="2400" spc="-9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research.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Clr>
                <a:srgbClr val="001825"/>
              </a:buClr>
              <a:buChar char="•"/>
              <a:tabLst>
                <a:tab pos="469900" algn="l"/>
              </a:tabLst>
            </a:pPr>
            <a:r>
              <a:rPr sz="2400" u="sng" spc="-409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PFAS</a:t>
            </a:r>
            <a:r>
              <a:rPr sz="24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Innovative</a:t>
            </a:r>
            <a:r>
              <a:rPr sz="2400" u="sng" spc="-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Treatment</a:t>
            </a:r>
            <a:r>
              <a:rPr sz="24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25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Team</a:t>
            </a:r>
            <a:r>
              <a:rPr sz="24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(PITT)</a:t>
            </a:r>
            <a:r>
              <a:rPr sz="2400" spc="-10" dirty="0">
                <a:solidFill>
                  <a:srgbClr val="001825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469900" marR="89535" indent="-457200">
              <a:lnSpc>
                <a:spcPct val="100000"/>
              </a:lnSpc>
              <a:spcBef>
                <a:spcPts val="1200"/>
              </a:spcBef>
              <a:buClr>
                <a:srgbClr val="494F5D"/>
              </a:buClr>
              <a:buChar char="•"/>
              <a:tabLst>
                <a:tab pos="469900" algn="l"/>
              </a:tabLst>
            </a:pPr>
            <a:r>
              <a:rPr sz="2400" u="sng" spc="-3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ORD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7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Modeling</a:t>
            </a:r>
            <a:r>
              <a:rPr sz="24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409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PFAS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Air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Emissions</a:t>
            </a:r>
            <a:r>
              <a:rPr sz="2400" spc="-160" dirty="0">
                <a:solidFill>
                  <a:srgbClr val="494F5D"/>
                </a:solidFill>
                <a:latin typeface="Arial"/>
                <a:cs typeface="Arial"/>
              </a:rPr>
              <a:t>,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494F5D"/>
                </a:solidFill>
                <a:latin typeface="Arial"/>
                <a:cs typeface="Arial"/>
              </a:rPr>
              <a:t>Deposition, 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and</a:t>
            </a:r>
            <a:r>
              <a:rPr sz="2400" spc="-8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94F5D"/>
                </a:solidFill>
                <a:latin typeface="Arial"/>
                <a:cs typeface="Arial"/>
              </a:rPr>
              <a:t>Chemistry.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494F5D"/>
              </a:buClr>
              <a:buChar char="•"/>
              <a:tabLst>
                <a:tab pos="469265" algn="l"/>
              </a:tabLst>
            </a:pPr>
            <a:r>
              <a:rPr sz="2400" u="sng" spc="-409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PFAS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4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Destruction</a:t>
            </a:r>
            <a:r>
              <a:rPr sz="24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400" u="sng" spc="-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Challenge</a:t>
            </a:r>
            <a:r>
              <a:rPr sz="2400" spc="-35" dirty="0">
                <a:solidFill>
                  <a:srgbClr val="494F5D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 descr="Map of R( Sites Receiving PFAS for Disposal"/>
          <p:cNvGrpSpPr/>
          <p:nvPr/>
        </p:nvGrpSpPr>
        <p:grpSpPr>
          <a:xfrm>
            <a:off x="6926580" y="695959"/>
            <a:ext cx="5176520" cy="4404360"/>
            <a:chOff x="6926580" y="695959"/>
            <a:chExt cx="5176520" cy="4404360"/>
          </a:xfrm>
        </p:grpSpPr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26580" y="695959"/>
              <a:ext cx="5176519" cy="4404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62140" y="731520"/>
              <a:ext cx="5051653" cy="42798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957377" y="726757"/>
              <a:ext cx="5061585" cy="4289425"/>
            </a:xfrm>
            <a:custGeom>
              <a:avLst/>
              <a:gdLst/>
              <a:ahLst/>
              <a:cxnLst/>
              <a:rect l="l" t="t" r="r" b="b"/>
              <a:pathLst>
                <a:path w="5061584" h="4289425">
                  <a:moveTo>
                    <a:pt x="0" y="0"/>
                  </a:moveTo>
                  <a:lnTo>
                    <a:pt x="5061584" y="0"/>
                  </a:lnTo>
                  <a:lnTo>
                    <a:pt x="5061584" y="4289425"/>
                  </a:lnTo>
                  <a:lnTo>
                    <a:pt x="0" y="428942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348219" y="731519"/>
            <a:ext cx="4389120" cy="401320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vert="horz" wrap="square" lIns="0" tIns="30480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240"/>
              </a:spcBef>
            </a:pPr>
            <a:r>
              <a:rPr sz="2000" b="1" spc="-229" dirty="0">
                <a:solidFill>
                  <a:srgbClr val="001825"/>
                </a:solidFill>
                <a:latin typeface="Arial"/>
                <a:cs typeface="Arial"/>
              </a:rPr>
              <a:t>R9</a:t>
            </a:r>
            <a:r>
              <a:rPr sz="2000" b="1" spc="-8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000" b="1" spc="-185" dirty="0">
                <a:solidFill>
                  <a:srgbClr val="001825"/>
                </a:solidFill>
                <a:latin typeface="Arial"/>
                <a:cs typeface="Arial"/>
              </a:rPr>
              <a:t>Sites</a:t>
            </a:r>
            <a:r>
              <a:rPr sz="2000" b="1" spc="-6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000" b="1" spc="-185" dirty="0">
                <a:solidFill>
                  <a:srgbClr val="001825"/>
                </a:solidFill>
                <a:latin typeface="Arial"/>
                <a:cs typeface="Arial"/>
              </a:rPr>
              <a:t>Receiving</a:t>
            </a:r>
            <a:r>
              <a:rPr sz="2000" b="1" spc="-10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000" b="1" spc="-345" dirty="0">
                <a:solidFill>
                  <a:srgbClr val="001825"/>
                </a:solidFill>
                <a:latin typeface="Arial"/>
                <a:cs typeface="Arial"/>
              </a:rPr>
              <a:t>PFAS</a:t>
            </a:r>
            <a:r>
              <a:rPr sz="2000" b="1" spc="-8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001825"/>
                </a:solidFill>
                <a:latin typeface="Arial"/>
                <a:cs typeface="Arial"/>
              </a:rPr>
              <a:t>for</a:t>
            </a:r>
            <a:r>
              <a:rPr sz="2000" b="1" spc="-8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000" b="1" spc="-45" dirty="0">
                <a:solidFill>
                  <a:srgbClr val="001825"/>
                </a:solidFill>
                <a:latin typeface="Arial"/>
                <a:cs typeface="Arial"/>
              </a:rPr>
              <a:t>Disposal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06125" y="6356255"/>
            <a:ext cx="24447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5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endParaRPr sz="13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2546" y="2650816"/>
            <a:ext cx="12192000" cy="4150360"/>
            <a:chOff x="0" y="2707640"/>
            <a:chExt cx="12192000" cy="4150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07640"/>
              <a:ext cx="7640320" cy="27635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479" y="2827020"/>
              <a:ext cx="7315123" cy="252371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192" y="2812732"/>
              <a:ext cx="7343775" cy="2553335"/>
            </a:xfrm>
            <a:custGeom>
              <a:avLst/>
              <a:gdLst/>
              <a:ahLst/>
              <a:cxnLst/>
              <a:rect l="l" t="t" r="r" b="b"/>
              <a:pathLst>
                <a:path w="7343775" h="2553335">
                  <a:moveTo>
                    <a:pt x="0" y="0"/>
                  </a:moveTo>
                  <a:lnTo>
                    <a:pt x="7343775" y="0"/>
                  </a:lnTo>
                  <a:lnTo>
                    <a:pt x="7343775" y="2553335"/>
                  </a:lnTo>
                  <a:lnTo>
                    <a:pt x="0" y="255333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3516" y="107376"/>
            <a:ext cx="90430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EPA</a:t>
            </a:r>
            <a:r>
              <a:rPr spc="-40" dirty="0"/>
              <a:t> </a:t>
            </a:r>
            <a:r>
              <a:rPr dirty="0"/>
              <a:t>PFAS</a:t>
            </a:r>
            <a:r>
              <a:rPr spc="-50" dirty="0"/>
              <a:t> </a:t>
            </a:r>
            <a:r>
              <a:rPr dirty="0"/>
              <a:t>Data</a:t>
            </a:r>
            <a:r>
              <a:rPr spc="-55" dirty="0"/>
              <a:t> </a:t>
            </a:r>
            <a:r>
              <a:rPr dirty="0"/>
              <a:t>Collection</a:t>
            </a:r>
            <a:r>
              <a:rPr spc="-40" dirty="0"/>
              <a:t> </a:t>
            </a:r>
            <a:r>
              <a:rPr dirty="0"/>
              <a:t>and</a:t>
            </a:r>
            <a:r>
              <a:rPr spc="-40" dirty="0"/>
              <a:t> </a:t>
            </a:r>
            <a:r>
              <a:rPr dirty="0"/>
              <a:t>Analytic</a:t>
            </a:r>
            <a:r>
              <a:rPr spc="-50" dirty="0"/>
              <a:t> </a:t>
            </a:r>
            <a:r>
              <a:rPr spc="-10" dirty="0"/>
              <a:t>Tools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596907" y="6531936"/>
            <a:ext cx="34893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4"/>
              </a:rPr>
              <a:t>https://echo.epa.gov/trends/pfas-tools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197" y="2349657"/>
            <a:ext cx="12219305" cy="3929379"/>
            <a:chOff x="-13017" y="2346960"/>
            <a:chExt cx="12219305" cy="3929379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346960"/>
              <a:ext cx="12192000" cy="4216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443480"/>
              <a:ext cx="12191999" cy="2285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0" y="2429192"/>
              <a:ext cx="12190730" cy="257175"/>
            </a:xfrm>
            <a:custGeom>
              <a:avLst/>
              <a:gdLst/>
              <a:ahLst/>
              <a:cxnLst/>
              <a:rect l="l" t="t" r="r" b="b"/>
              <a:pathLst>
                <a:path w="12190730" h="257175">
                  <a:moveTo>
                    <a:pt x="0" y="0"/>
                  </a:moveTo>
                  <a:lnTo>
                    <a:pt x="12190729" y="0"/>
                  </a:lnTo>
                </a:path>
                <a:path w="12190730" h="257175">
                  <a:moveTo>
                    <a:pt x="12190730" y="257175"/>
                  </a:moveTo>
                  <a:lnTo>
                    <a:pt x="0" y="257175"/>
                  </a:lnTo>
                </a:path>
              </a:pathLst>
            </a:custGeom>
            <a:ln w="2857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57699" y="5803900"/>
              <a:ext cx="2720339" cy="3581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3260" y="5839460"/>
              <a:ext cx="2593284" cy="23119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88497" y="5834697"/>
              <a:ext cx="2605405" cy="243204"/>
            </a:xfrm>
            <a:custGeom>
              <a:avLst/>
              <a:gdLst/>
              <a:ahLst/>
              <a:cxnLst/>
              <a:rect l="l" t="t" r="r" b="b"/>
              <a:pathLst>
                <a:path w="2605404" h="243204">
                  <a:moveTo>
                    <a:pt x="0" y="0"/>
                  </a:moveTo>
                  <a:lnTo>
                    <a:pt x="2605405" y="0"/>
                  </a:lnTo>
                  <a:lnTo>
                    <a:pt x="2605405" y="243204"/>
                  </a:lnTo>
                  <a:lnTo>
                    <a:pt x="0" y="24320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9880" y="3614420"/>
              <a:ext cx="5869939" cy="26619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9740" y="3733800"/>
              <a:ext cx="5569000" cy="242315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15452" y="3719512"/>
              <a:ext cx="5598795" cy="2451735"/>
            </a:xfrm>
            <a:custGeom>
              <a:avLst/>
              <a:gdLst/>
              <a:ahLst/>
              <a:cxnLst/>
              <a:rect l="l" t="t" r="r" b="b"/>
              <a:pathLst>
                <a:path w="5598795" h="2451735">
                  <a:moveTo>
                    <a:pt x="0" y="0"/>
                  </a:moveTo>
                  <a:lnTo>
                    <a:pt x="5598795" y="0"/>
                  </a:lnTo>
                  <a:lnTo>
                    <a:pt x="5598795" y="2451735"/>
                  </a:lnTo>
                  <a:lnTo>
                    <a:pt x="0" y="245173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36949" y="5053329"/>
              <a:ext cx="401320" cy="299720"/>
            </a:xfrm>
            <a:custGeom>
              <a:avLst/>
              <a:gdLst/>
              <a:ahLst/>
              <a:cxnLst/>
              <a:rect l="l" t="t" r="r" b="b"/>
              <a:pathLst>
                <a:path w="401320" h="299720">
                  <a:moveTo>
                    <a:pt x="0" y="0"/>
                  </a:moveTo>
                  <a:lnTo>
                    <a:pt x="401320" y="0"/>
                  </a:lnTo>
                  <a:lnTo>
                    <a:pt x="401320" y="299720"/>
                  </a:lnTo>
                  <a:lnTo>
                    <a:pt x="0" y="29972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164A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71980" y="4572000"/>
              <a:ext cx="2321559" cy="15036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7500" y="4325620"/>
              <a:ext cx="1818639" cy="16840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9260" y="4434839"/>
              <a:ext cx="1595107" cy="14655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14972" y="4420552"/>
              <a:ext cx="1623695" cy="1494155"/>
            </a:xfrm>
            <a:custGeom>
              <a:avLst/>
              <a:gdLst/>
              <a:ahLst/>
              <a:cxnLst/>
              <a:rect l="l" t="t" r="r" b="b"/>
              <a:pathLst>
                <a:path w="1623695" h="1494154">
                  <a:moveTo>
                    <a:pt x="0" y="0"/>
                  </a:moveTo>
                  <a:lnTo>
                    <a:pt x="1623694" y="0"/>
                  </a:lnTo>
                  <a:lnTo>
                    <a:pt x="1623694" y="1494155"/>
                  </a:lnTo>
                  <a:lnTo>
                    <a:pt x="0" y="149415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5380" y="4439920"/>
              <a:ext cx="889000" cy="146050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265115" y="602137"/>
            <a:ext cx="11582400" cy="174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9685" indent="-457834">
              <a:lnSpc>
                <a:spcPct val="100000"/>
              </a:lnSpc>
              <a:spcBef>
                <a:spcPts val="100"/>
              </a:spcBef>
              <a:buClr>
                <a:srgbClr val="494F5D"/>
              </a:buClr>
              <a:buChar char="•"/>
              <a:tabLst>
                <a:tab pos="469900" algn="l"/>
              </a:tabLst>
            </a:pPr>
            <a:r>
              <a:rPr sz="27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Fifth</a:t>
            </a:r>
            <a:r>
              <a:rPr sz="2700" u="sng" spc="-229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 </a:t>
            </a:r>
            <a:r>
              <a:rPr sz="2700" u="sng" spc="-20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Unregulated</a:t>
            </a:r>
            <a:r>
              <a:rPr sz="2700" u="sng" spc="-2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 </a:t>
            </a:r>
            <a:r>
              <a:rPr sz="2700" u="sng" spc="-20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Contaminant</a:t>
            </a:r>
            <a:r>
              <a:rPr sz="2700" u="sng" spc="-2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 </a:t>
            </a:r>
            <a:r>
              <a:rPr sz="27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Monitoring</a:t>
            </a:r>
            <a:r>
              <a:rPr sz="2700" u="sng" spc="-1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 </a:t>
            </a:r>
            <a:r>
              <a:rPr sz="2700" u="sng" spc="-2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5"/>
              </a:rPr>
              <a:t>Rule</a:t>
            </a:r>
            <a:r>
              <a:rPr sz="2700" spc="-250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700" spc="-290" dirty="0">
                <a:solidFill>
                  <a:srgbClr val="494F5D"/>
                </a:solidFill>
                <a:latin typeface="Arial"/>
                <a:cs typeface="Arial"/>
              </a:rPr>
              <a:t>(UCMR5),</a:t>
            </a:r>
            <a:r>
              <a:rPr sz="2700" spc="-2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75" dirty="0">
                <a:solidFill>
                  <a:srgbClr val="494F5D"/>
                </a:solidFill>
                <a:latin typeface="Arial"/>
                <a:cs typeface="Arial"/>
              </a:rPr>
              <a:t>National</a:t>
            </a:r>
            <a:r>
              <a:rPr sz="2700" spc="-229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210" dirty="0">
                <a:solidFill>
                  <a:srgbClr val="494F5D"/>
                </a:solidFill>
                <a:latin typeface="Arial"/>
                <a:cs typeface="Arial"/>
              </a:rPr>
              <a:t>sampling,</a:t>
            </a:r>
            <a:r>
              <a:rPr sz="2700" spc="-24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90" dirty="0">
                <a:solidFill>
                  <a:srgbClr val="494F5D"/>
                </a:solidFill>
                <a:latin typeface="Arial"/>
                <a:cs typeface="Arial"/>
              </a:rPr>
              <a:t>29</a:t>
            </a:r>
            <a:r>
              <a:rPr sz="2700" spc="-26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459" dirty="0">
                <a:solidFill>
                  <a:srgbClr val="494F5D"/>
                </a:solidFill>
                <a:latin typeface="Arial"/>
                <a:cs typeface="Arial"/>
              </a:rPr>
              <a:t>PFAS: </a:t>
            </a:r>
            <a:r>
              <a:rPr sz="2700" u="sng" spc="-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6"/>
              </a:rPr>
              <a:t>Initial</a:t>
            </a:r>
            <a:r>
              <a:rPr sz="27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6"/>
              </a:rPr>
              <a:t> </a:t>
            </a:r>
            <a:r>
              <a:rPr sz="27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6"/>
              </a:rPr>
              <a:t>data</a:t>
            </a:r>
            <a:r>
              <a:rPr sz="27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6"/>
              </a:rPr>
              <a:t> </a:t>
            </a:r>
            <a:r>
              <a:rPr sz="27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6"/>
              </a:rPr>
              <a:t>release</a:t>
            </a:r>
            <a:r>
              <a:rPr sz="2700" spc="-145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700" spc="-215" dirty="0">
                <a:solidFill>
                  <a:srgbClr val="494F5D"/>
                </a:solidFill>
                <a:latin typeface="Arial"/>
                <a:cs typeface="Arial"/>
              </a:rPr>
              <a:t>(24%</a:t>
            </a:r>
            <a:r>
              <a:rPr sz="2700" spc="-15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494F5D"/>
                </a:solidFill>
                <a:latin typeface="Arial"/>
                <a:cs typeface="Arial"/>
              </a:rPr>
              <a:t>of</a:t>
            </a:r>
            <a:r>
              <a:rPr sz="27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94F5D"/>
                </a:solidFill>
                <a:latin typeface="Arial"/>
                <a:cs typeface="Arial"/>
              </a:rPr>
              <a:t>total</a:t>
            </a:r>
            <a:r>
              <a:rPr sz="27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00" dirty="0">
                <a:solidFill>
                  <a:srgbClr val="494F5D"/>
                </a:solidFill>
                <a:latin typeface="Arial"/>
                <a:cs typeface="Arial"/>
              </a:rPr>
              <a:t>results</a:t>
            </a:r>
            <a:r>
              <a:rPr sz="27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450" dirty="0">
                <a:solidFill>
                  <a:srgbClr val="494F5D"/>
                </a:solidFill>
                <a:latin typeface="Arial"/>
                <a:cs typeface="Arial"/>
              </a:rPr>
              <a:t>EPA</a:t>
            </a:r>
            <a:r>
              <a:rPr sz="2700" spc="-14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50" dirty="0">
                <a:solidFill>
                  <a:srgbClr val="494F5D"/>
                </a:solidFill>
                <a:latin typeface="Arial"/>
                <a:cs typeface="Arial"/>
              </a:rPr>
              <a:t>expects</a:t>
            </a:r>
            <a:r>
              <a:rPr sz="27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10" dirty="0">
                <a:solidFill>
                  <a:srgbClr val="494F5D"/>
                </a:solidFill>
                <a:latin typeface="Arial"/>
                <a:cs typeface="Arial"/>
              </a:rPr>
              <a:t>over</a:t>
            </a:r>
            <a:r>
              <a:rPr sz="27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80" dirty="0">
                <a:solidFill>
                  <a:srgbClr val="494F5D"/>
                </a:solidFill>
                <a:latin typeface="Arial"/>
                <a:cs typeface="Arial"/>
              </a:rPr>
              <a:t>years</a:t>
            </a:r>
            <a:r>
              <a:rPr sz="2700" spc="-140" dirty="0">
                <a:solidFill>
                  <a:srgbClr val="494F5D"/>
                </a:solidFill>
                <a:latin typeface="Arial"/>
                <a:cs typeface="Arial"/>
              </a:rPr>
              <a:t> 2023-</a:t>
            </a:r>
            <a:r>
              <a:rPr sz="2700" spc="-20" dirty="0">
                <a:solidFill>
                  <a:srgbClr val="494F5D"/>
                </a:solidFill>
                <a:latin typeface="Arial"/>
                <a:cs typeface="Arial"/>
              </a:rPr>
              <a:t>25).</a:t>
            </a:r>
            <a:endParaRPr sz="2700">
              <a:latin typeface="Arial"/>
              <a:cs typeface="Arial"/>
            </a:endParaRPr>
          </a:p>
          <a:p>
            <a:pPr marL="469265" marR="5080" indent="-457200">
              <a:lnSpc>
                <a:spcPct val="100000"/>
              </a:lnSpc>
              <a:spcBef>
                <a:spcPts val="600"/>
              </a:spcBef>
              <a:buChar char="•"/>
              <a:tabLst>
                <a:tab pos="469265" algn="l"/>
              </a:tabLst>
            </a:pPr>
            <a:r>
              <a:rPr sz="2700" spc="-125" dirty="0">
                <a:solidFill>
                  <a:srgbClr val="494F5D"/>
                </a:solidFill>
                <a:latin typeface="Arial"/>
                <a:cs typeface="Arial"/>
              </a:rPr>
              <a:t>Enforcement</a:t>
            </a:r>
            <a:r>
              <a:rPr sz="2700" spc="-130" dirty="0">
                <a:solidFill>
                  <a:srgbClr val="494F5D"/>
                </a:solidFill>
                <a:latin typeface="Arial"/>
                <a:cs typeface="Arial"/>
              </a:rPr>
              <a:t> and</a:t>
            </a:r>
            <a:r>
              <a:rPr sz="27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50" dirty="0">
                <a:solidFill>
                  <a:srgbClr val="494F5D"/>
                </a:solidFill>
                <a:latin typeface="Arial"/>
                <a:cs typeface="Arial"/>
              </a:rPr>
              <a:t>Compliance</a:t>
            </a:r>
            <a:r>
              <a:rPr sz="27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00" dirty="0">
                <a:solidFill>
                  <a:srgbClr val="494F5D"/>
                </a:solidFill>
                <a:latin typeface="Arial"/>
                <a:cs typeface="Arial"/>
              </a:rPr>
              <a:t>History</a:t>
            </a:r>
            <a:r>
              <a:rPr sz="27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10" dirty="0">
                <a:solidFill>
                  <a:srgbClr val="494F5D"/>
                </a:solidFill>
                <a:latin typeface="Arial"/>
                <a:cs typeface="Arial"/>
              </a:rPr>
              <a:t>Online</a:t>
            </a:r>
            <a:r>
              <a:rPr sz="27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u="sng" spc="-41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ECHO</a:t>
            </a:r>
            <a:r>
              <a:rPr sz="2700" u="sng" spc="-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700" u="sng" spc="-4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PFAS</a:t>
            </a:r>
            <a:r>
              <a:rPr sz="27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7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Analytic</a:t>
            </a:r>
            <a:r>
              <a:rPr sz="27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700" u="sng" spc="-1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Tools.</a:t>
            </a:r>
            <a:r>
              <a:rPr sz="2700" spc="-125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494F5D"/>
                </a:solidFill>
                <a:latin typeface="Arial"/>
                <a:cs typeface="Arial"/>
              </a:rPr>
              <a:t>National </a:t>
            </a:r>
            <a:r>
              <a:rPr sz="2700" spc="-105" dirty="0">
                <a:solidFill>
                  <a:srgbClr val="494F5D"/>
                </a:solidFill>
                <a:latin typeface="Arial"/>
                <a:cs typeface="Arial"/>
              </a:rPr>
              <a:t>level data</a:t>
            </a:r>
            <a:r>
              <a:rPr sz="2700" spc="-13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30" dirty="0">
                <a:solidFill>
                  <a:srgbClr val="494F5D"/>
                </a:solidFill>
                <a:latin typeface="Arial"/>
                <a:cs typeface="Arial"/>
              </a:rPr>
              <a:t>from</a:t>
            </a:r>
            <a:r>
              <a:rPr sz="27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90" dirty="0">
                <a:solidFill>
                  <a:srgbClr val="494F5D"/>
                </a:solidFill>
                <a:latin typeface="Arial"/>
                <a:cs typeface="Arial"/>
              </a:rPr>
              <a:t>readily</a:t>
            </a:r>
            <a:r>
              <a:rPr sz="27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65" dirty="0">
                <a:solidFill>
                  <a:srgbClr val="494F5D"/>
                </a:solidFill>
                <a:latin typeface="Arial"/>
                <a:cs typeface="Arial"/>
              </a:rPr>
              <a:t>accessible,</a:t>
            </a:r>
            <a:r>
              <a:rPr sz="2700" spc="-15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75" dirty="0">
                <a:solidFill>
                  <a:srgbClr val="494F5D"/>
                </a:solidFill>
                <a:latin typeface="Arial"/>
                <a:cs typeface="Arial"/>
              </a:rPr>
              <a:t>public</a:t>
            </a:r>
            <a:r>
              <a:rPr sz="27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50" dirty="0">
                <a:solidFill>
                  <a:srgbClr val="494F5D"/>
                </a:solidFill>
                <a:latin typeface="Arial"/>
                <a:cs typeface="Arial"/>
              </a:rPr>
              <a:t>information</a:t>
            </a:r>
            <a:r>
              <a:rPr sz="27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700" spc="-10" dirty="0">
                <a:solidFill>
                  <a:srgbClr val="494F5D"/>
                </a:solidFill>
                <a:latin typeface="Arial"/>
                <a:cs typeface="Arial"/>
              </a:rPr>
              <a:t>repositories.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76240" y="2839720"/>
            <a:ext cx="6682740" cy="3225800"/>
            <a:chOff x="5476240" y="2839720"/>
            <a:chExt cx="6682740" cy="3225800"/>
          </a:xfrm>
        </p:grpSpPr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54140" y="3693160"/>
              <a:ext cx="1691639" cy="19354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76240" y="2839720"/>
              <a:ext cx="5704839" cy="30987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26100" y="2964179"/>
              <a:ext cx="5405119" cy="284989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611812" y="2949892"/>
              <a:ext cx="5433695" cy="2878455"/>
            </a:xfrm>
            <a:custGeom>
              <a:avLst/>
              <a:gdLst/>
              <a:ahLst/>
              <a:cxnLst/>
              <a:rect l="l" t="t" r="r" b="b"/>
              <a:pathLst>
                <a:path w="5433695" h="2878454">
                  <a:moveTo>
                    <a:pt x="0" y="0"/>
                  </a:moveTo>
                  <a:lnTo>
                    <a:pt x="5433695" y="0"/>
                  </a:lnTo>
                  <a:lnTo>
                    <a:pt x="5433695" y="2878455"/>
                  </a:lnTo>
                  <a:lnTo>
                    <a:pt x="0" y="287845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18480" y="3883660"/>
              <a:ext cx="1694179" cy="193548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97900" y="3660140"/>
              <a:ext cx="3561079" cy="240537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24900" y="3776980"/>
              <a:ext cx="3307079" cy="21693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710612" y="3762692"/>
              <a:ext cx="3335654" cy="2200275"/>
            </a:xfrm>
            <a:custGeom>
              <a:avLst/>
              <a:gdLst/>
              <a:ahLst/>
              <a:cxnLst/>
              <a:rect l="l" t="t" r="r" b="b"/>
              <a:pathLst>
                <a:path w="3335654" h="2200275">
                  <a:moveTo>
                    <a:pt x="0" y="0"/>
                  </a:moveTo>
                  <a:lnTo>
                    <a:pt x="3335654" y="0"/>
                  </a:lnTo>
                  <a:lnTo>
                    <a:pt x="3335654" y="2200275"/>
                  </a:lnTo>
                  <a:lnTo>
                    <a:pt x="0" y="220027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23120" y="3776980"/>
              <a:ext cx="1025245" cy="169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93166" y="1138313"/>
            <a:ext cx="52082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Tahoma"/>
                <a:cs typeface="Tahoma"/>
              </a:rPr>
              <a:t>Thank</a:t>
            </a:r>
            <a:r>
              <a:rPr b="0" spc="-4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you</a:t>
            </a:r>
            <a:r>
              <a:rPr b="0" spc="-6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for</a:t>
            </a:r>
            <a:r>
              <a:rPr b="0" spc="-5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your</a:t>
            </a:r>
            <a:r>
              <a:rPr b="0" spc="-55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Attention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Tahoma"/>
                <a:cs typeface="Tahoma"/>
              </a:rPr>
              <a:t>Matt</a:t>
            </a:r>
            <a:r>
              <a:rPr b="1" spc="-8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Small</a:t>
            </a:r>
            <a:r>
              <a:rPr dirty="0"/>
              <a:t>,</a:t>
            </a:r>
            <a:r>
              <a:rPr spc="-75" dirty="0"/>
              <a:t> </a:t>
            </a:r>
            <a:r>
              <a:rPr dirty="0"/>
              <a:t>Regional</a:t>
            </a:r>
            <a:r>
              <a:rPr spc="-55" dirty="0"/>
              <a:t> </a:t>
            </a:r>
            <a:r>
              <a:rPr dirty="0"/>
              <a:t>Science</a:t>
            </a:r>
            <a:r>
              <a:rPr spc="-65" dirty="0"/>
              <a:t> </a:t>
            </a:r>
            <a:r>
              <a:rPr spc="-10" dirty="0"/>
              <a:t>Liaison</a:t>
            </a:r>
          </a:p>
          <a:p>
            <a:pPr marL="1221740" marR="1216660" indent="509905">
              <a:lnSpc>
                <a:spcPct val="100000"/>
              </a:lnSpc>
            </a:pPr>
            <a:r>
              <a:rPr dirty="0"/>
              <a:t>U.S.</a:t>
            </a:r>
            <a:r>
              <a:rPr spc="-125" dirty="0"/>
              <a:t> </a:t>
            </a:r>
            <a:r>
              <a:rPr dirty="0"/>
              <a:t>EPA</a:t>
            </a:r>
            <a:r>
              <a:rPr spc="-110" dirty="0"/>
              <a:t> </a:t>
            </a:r>
            <a:r>
              <a:rPr dirty="0"/>
              <a:t>Region</a:t>
            </a:r>
            <a:r>
              <a:rPr spc="-100" dirty="0"/>
              <a:t> </a:t>
            </a:r>
            <a:r>
              <a:rPr spc="-25" dirty="0"/>
              <a:t>9, </a:t>
            </a:r>
            <a:r>
              <a:rPr spc="-10" dirty="0">
                <a:hlinkClick r:id="rId2"/>
              </a:rPr>
              <a:t>small.matthew@epa.gov</a:t>
            </a:r>
          </a:p>
          <a:p>
            <a:pPr marL="1179830" marR="1174750" indent="518159">
              <a:lnSpc>
                <a:spcPct val="144400"/>
              </a:lnSpc>
              <a:spcBef>
                <a:spcPts val="2785"/>
              </a:spcBef>
            </a:pPr>
            <a:r>
              <a:rPr sz="3600" u="sng" spc="-6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EPA</a:t>
            </a:r>
            <a:r>
              <a:rPr sz="3600" u="sng" spc="-17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u="sng" spc="-6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PFAS</a:t>
            </a:r>
            <a:r>
              <a:rPr sz="3600" u="sng" spc="-1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u="sng" spc="-2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Web</a:t>
            </a:r>
            <a:r>
              <a:rPr sz="3600" u="sng" spc="-1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u="sng" spc="-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Site</a:t>
            </a:r>
            <a:r>
              <a:rPr sz="3600" spc="-20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3600" u="sng" spc="-6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EPA</a:t>
            </a:r>
            <a:r>
              <a:rPr sz="3600" u="sng" spc="-1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u="sng" spc="-6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PFAS</a:t>
            </a:r>
            <a:r>
              <a:rPr sz="3600" u="sng" spc="-1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u="sng" spc="-3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Press</a:t>
            </a:r>
            <a:r>
              <a:rPr sz="3600" u="sng" spc="-1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600" u="sng" spc="-31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Releases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06125" y="6356255"/>
            <a:ext cx="24447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5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288607"/>
            <a:ext cx="2724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15" dirty="0"/>
              <a:t> </a:t>
            </a:r>
            <a:r>
              <a:rPr dirty="0"/>
              <a:t>is</a:t>
            </a:r>
            <a:r>
              <a:rPr spc="-35" dirty="0"/>
              <a:t> </a:t>
            </a:r>
            <a:r>
              <a:rPr spc="-20" dirty="0"/>
              <a:t>PFAS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9938" y="858837"/>
            <a:ext cx="8133715" cy="500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311150" indent="-457200">
              <a:lnSpc>
                <a:spcPct val="100000"/>
              </a:lnSpc>
              <a:spcBef>
                <a:spcPts val="100"/>
              </a:spcBef>
              <a:buClr>
                <a:srgbClr val="494F5D"/>
              </a:buClr>
              <a:buChar char="•"/>
              <a:tabLst>
                <a:tab pos="469900" algn="l"/>
              </a:tabLst>
            </a:pPr>
            <a:r>
              <a:rPr sz="25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Per-</a:t>
            </a:r>
            <a:r>
              <a:rPr sz="25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5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25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500" u="sng" spc="-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polyfluoroalkyl</a:t>
            </a:r>
            <a:r>
              <a:rPr sz="2500" u="sng" spc="-1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5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substances</a:t>
            </a:r>
            <a:r>
              <a:rPr sz="25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</a:rPr>
              <a:t> </a:t>
            </a:r>
            <a:r>
              <a:rPr sz="2500" spc="-275" dirty="0">
                <a:solidFill>
                  <a:srgbClr val="494F5D"/>
                </a:solidFill>
                <a:latin typeface="Arial"/>
                <a:cs typeface="Arial"/>
              </a:rPr>
              <a:t>(PFAS)</a:t>
            </a:r>
            <a:r>
              <a:rPr sz="25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14" dirty="0">
                <a:solidFill>
                  <a:srgbClr val="494F5D"/>
                </a:solidFill>
                <a:latin typeface="Arial"/>
                <a:cs typeface="Arial"/>
              </a:rPr>
              <a:t>are</a:t>
            </a:r>
            <a:r>
              <a:rPr sz="25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200" dirty="0">
                <a:solidFill>
                  <a:srgbClr val="494F5D"/>
                </a:solidFill>
                <a:latin typeface="Arial"/>
                <a:cs typeface="Arial"/>
              </a:rPr>
              <a:t>a</a:t>
            </a:r>
            <a:r>
              <a:rPr sz="25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90" dirty="0">
                <a:solidFill>
                  <a:srgbClr val="494F5D"/>
                </a:solidFill>
                <a:latin typeface="Arial"/>
                <a:cs typeface="Arial"/>
              </a:rPr>
              <a:t>group</a:t>
            </a:r>
            <a:r>
              <a:rPr sz="25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25" dirty="0">
                <a:solidFill>
                  <a:srgbClr val="494F5D"/>
                </a:solidFill>
                <a:latin typeface="Arial"/>
                <a:cs typeface="Arial"/>
              </a:rPr>
              <a:t>of 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man-</a:t>
            </a:r>
            <a:r>
              <a:rPr sz="2500" spc="-135" dirty="0">
                <a:solidFill>
                  <a:srgbClr val="494F5D"/>
                </a:solidFill>
                <a:latin typeface="Arial"/>
                <a:cs typeface="Arial"/>
              </a:rPr>
              <a:t>made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35" dirty="0">
                <a:solidFill>
                  <a:srgbClr val="494F5D"/>
                </a:solidFill>
                <a:latin typeface="Arial"/>
                <a:cs typeface="Arial"/>
              </a:rPr>
              <a:t>chemicals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35" dirty="0">
                <a:solidFill>
                  <a:srgbClr val="494F5D"/>
                </a:solidFill>
                <a:latin typeface="Arial"/>
                <a:cs typeface="Arial"/>
              </a:rPr>
              <a:t>in</a:t>
            </a:r>
            <a:r>
              <a:rPr sz="2500" spc="-13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75" dirty="0">
                <a:solidFill>
                  <a:srgbClr val="494F5D"/>
                </a:solidFill>
                <a:latin typeface="Arial"/>
                <a:cs typeface="Arial"/>
              </a:rPr>
              <a:t>use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35" dirty="0">
                <a:solidFill>
                  <a:srgbClr val="494F5D"/>
                </a:solidFill>
                <a:latin typeface="Arial"/>
                <a:cs typeface="Arial"/>
              </a:rPr>
              <a:t>since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25" dirty="0">
                <a:solidFill>
                  <a:srgbClr val="494F5D"/>
                </a:solidFill>
                <a:latin typeface="Arial"/>
                <a:cs typeface="Arial"/>
              </a:rPr>
              <a:t>the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94F5D"/>
                </a:solidFill>
                <a:latin typeface="Arial"/>
                <a:cs typeface="Arial"/>
              </a:rPr>
              <a:t>1940s.</a:t>
            </a:r>
            <a:endParaRPr sz="2500" dirty="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1600"/>
              </a:spcBef>
              <a:buFont typeface="Arial"/>
              <a:buChar char="•"/>
              <a:tabLst>
                <a:tab pos="469900" algn="l"/>
              </a:tabLst>
            </a:pPr>
            <a:r>
              <a:rPr sz="2500" b="1" spc="-415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2500" b="1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225" dirty="0">
                <a:solidFill>
                  <a:srgbClr val="494F5D"/>
                </a:solidFill>
                <a:latin typeface="Arial"/>
                <a:cs typeface="Arial"/>
              </a:rPr>
              <a:t>chemicals</a:t>
            </a:r>
            <a:r>
              <a:rPr sz="2500" b="1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50" dirty="0">
                <a:solidFill>
                  <a:srgbClr val="494F5D"/>
                </a:solidFill>
                <a:latin typeface="Arial"/>
                <a:cs typeface="Arial"/>
              </a:rPr>
              <a:t>are</a:t>
            </a:r>
            <a:r>
              <a:rPr sz="2500" b="1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70" dirty="0">
                <a:solidFill>
                  <a:srgbClr val="494F5D"/>
                </a:solidFill>
                <a:latin typeface="Arial"/>
                <a:cs typeface="Arial"/>
              </a:rPr>
              <a:t>widespread,</a:t>
            </a:r>
            <a:r>
              <a:rPr sz="2500" b="1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75" dirty="0">
                <a:solidFill>
                  <a:srgbClr val="494F5D"/>
                </a:solidFill>
                <a:latin typeface="Arial"/>
                <a:cs typeface="Arial"/>
              </a:rPr>
              <a:t>toxic,</a:t>
            </a:r>
            <a:r>
              <a:rPr sz="2500" b="1" spc="-5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95" dirty="0">
                <a:solidFill>
                  <a:srgbClr val="494F5D"/>
                </a:solidFill>
                <a:latin typeface="Arial"/>
                <a:cs typeface="Arial"/>
              </a:rPr>
              <a:t>bioaccumulative, </a:t>
            </a:r>
            <a:r>
              <a:rPr sz="2500" b="1" spc="-150" dirty="0">
                <a:solidFill>
                  <a:srgbClr val="494F5D"/>
                </a:solidFill>
                <a:latin typeface="Arial"/>
                <a:cs typeface="Arial"/>
              </a:rPr>
              <a:t>mobile</a:t>
            </a:r>
            <a:r>
              <a:rPr sz="2500" b="1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50" dirty="0">
                <a:solidFill>
                  <a:srgbClr val="494F5D"/>
                </a:solidFill>
                <a:latin typeface="Arial"/>
                <a:cs typeface="Arial"/>
              </a:rPr>
              <a:t>in</a:t>
            </a:r>
            <a:r>
              <a:rPr sz="2500" b="1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10" dirty="0">
                <a:solidFill>
                  <a:srgbClr val="494F5D"/>
                </a:solidFill>
                <a:latin typeface="Arial"/>
                <a:cs typeface="Arial"/>
              </a:rPr>
              <a:t>the</a:t>
            </a:r>
            <a:r>
              <a:rPr sz="2500" b="1" spc="-9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50" dirty="0">
                <a:solidFill>
                  <a:srgbClr val="494F5D"/>
                </a:solidFill>
                <a:latin typeface="Arial"/>
                <a:cs typeface="Arial"/>
              </a:rPr>
              <a:t>environment,</a:t>
            </a:r>
            <a:r>
              <a:rPr sz="2500" b="1" spc="-8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90" dirty="0">
                <a:solidFill>
                  <a:srgbClr val="494F5D"/>
                </a:solidFill>
                <a:latin typeface="Arial"/>
                <a:cs typeface="Arial"/>
              </a:rPr>
              <a:t>and</a:t>
            </a:r>
            <a:r>
              <a:rPr sz="2500" b="1" spc="-13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30" dirty="0">
                <a:solidFill>
                  <a:srgbClr val="494F5D"/>
                </a:solidFill>
                <a:latin typeface="Arial"/>
                <a:cs typeface="Arial"/>
              </a:rPr>
              <a:t>don’t</a:t>
            </a:r>
            <a:r>
              <a:rPr sz="2500" b="1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70" dirty="0">
                <a:solidFill>
                  <a:srgbClr val="494F5D"/>
                </a:solidFill>
                <a:latin typeface="Arial"/>
                <a:cs typeface="Arial"/>
              </a:rPr>
              <a:t>break</a:t>
            </a:r>
            <a:r>
              <a:rPr sz="2500" b="1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70" dirty="0">
                <a:solidFill>
                  <a:srgbClr val="494F5D"/>
                </a:solidFill>
                <a:latin typeface="Arial"/>
                <a:cs typeface="Arial"/>
              </a:rPr>
              <a:t>down</a:t>
            </a:r>
            <a:r>
              <a:rPr sz="2500" b="1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b="1" spc="-160" dirty="0">
                <a:solidFill>
                  <a:srgbClr val="494F5D"/>
                </a:solidFill>
                <a:latin typeface="Arial"/>
                <a:cs typeface="Arial"/>
              </a:rPr>
              <a:t>quickly.</a:t>
            </a:r>
            <a:endParaRPr sz="2500" dirty="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600"/>
              </a:spcBef>
              <a:buChar char="•"/>
              <a:tabLst>
                <a:tab pos="469265" algn="l"/>
              </a:tabLst>
            </a:pPr>
            <a:r>
              <a:rPr sz="2500" spc="-145" dirty="0">
                <a:solidFill>
                  <a:srgbClr val="494F5D"/>
                </a:solidFill>
                <a:latin typeface="Arial"/>
                <a:cs typeface="Arial"/>
              </a:rPr>
              <a:t>Known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55" dirty="0">
                <a:solidFill>
                  <a:srgbClr val="494F5D"/>
                </a:solidFill>
                <a:latin typeface="Arial"/>
                <a:cs typeface="Arial"/>
              </a:rPr>
              <a:t>sources</a:t>
            </a:r>
            <a:r>
              <a:rPr sz="25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94F5D"/>
                </a:solidFill>
                <a:latin typeface="Arial"/>
                <a:cs typeface="Arial"/>
              </a:rPr>
              <a:t>of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360" dirty="0">
                <a:solidFill>
                  <a:srgbClr val="494F5D"/>
                </a:solidFill>
                <a:latin typeface="Arial"/>
                <a:cs typeface="Arial"/>
              </a:rPr>
              <a:t>PFAS:</a:t>
            </a:r>
            <a:endParaRPr sz="2500" dirty="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buChar char="•"/>
              <a:tabLst>
                <a:tab pos="1078865" algn="l"/>
              </a:tabLst>
            </a:pPr>
            <a:r>
              <a:rPr sz="2500" spc="-215" dirty="0">
                <a:solidFill>
                  <a:srgbClr val="494F5D"/>
                </a:solidFill>
                <a:latin typeface="Arial"/>
                <a:cs typeface="Arial"/>
              </a:rPr>
              <a:t>Use</a:t>
            </a:r>
            <a:r>
              <a:rPr sz="2500" spc="-13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94F5D"/>
                </a:solidFill>
                <a:latin typeface="Arial"/>
                <a:cs typeface="Arial"/>
              </a:rPr>
              <a:t>of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40" dirty="0">
                <a:solidFill>
                  <a:srgbClr val="494F5D"/>
                </a:solidFill>
                <a:latin typeface="Arial"/>
                <a:cs typeface="Arial"/>
              </a:rPr>
              <a:t>aqueous </a:t>
            </a:r>
            <a:r>
              <a:rPr sz="2500" dirty="0">
                <a:solidFill>
                  <a:srgbClr val="494F5D"/>
                </a:solidFill>
                <a:latin typeface="Arial"/>
                <a:cs typeface="Arial"/>
              </a:rPr>
              <a:t>film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65" dirty="0">
                <a:solidFill>
                  <a:srgbClr val="494F5D"/>
                </a:solidFill>
                <a:latin typeface="Arial"/>
                <a:cs typeface="Arial"/>
              </a:rPr>
              <a:t>forming</a:t>
            </a:r>
            <a:r>
              <a:rPr sz="25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05" dirty="0">
                <a:solidFill>
                  <a:srgbClr val="494F5D"/>
                </a:solidFill>
                <a:latin typeface="Arial"/>
                <a:cs typeface="Arial"/>
              </a:rPr>
              <a:t>foam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75" dirty="0">
                <a:solidFill>
                  <a:srgbClr val="494F5D"/>
                </a:solidFill>
                <a:latin typeface="Arial"/>
                <a:cs typeface="Arial"/>
              </a:rPr>
              <a:t>(AFFF).</a:t>
            </a:r>
            <a:endParaRPr sz="2500" dirty="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buChar char="•"/>
              <a:tabLst>
                <a:tab pos="1078865" algn="l"/>
              </a:tabLst>
            </a:pPr>
            <a:r>
              <a:rPr sz="2500" spc="-415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25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55" dirty="0">
                <a:solidFill>
                  <a:srgbClr val="494F5D"/>
                </a:solidFill>
                <a:latin typeface="Arial"/>
                <a:cs typeface="Arial"/>
              </a:rPr>
              <a:t>production</a:t>
            </a:r>
            <a:r>
              <a:rPr sz="2500" spc="-17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and</a:t>
            </a:r>
            <a:r>
              <a:rPr sz="25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80" dirty="0">
                <a:solidFill>
                  <a:srgbClr val="494F5D"/>
                </a:solidFill>
                <a:latin typeface="Arial"/>
                <a:cs typeface="Arial"/>
              </a:rPr>
              <a:t>use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30" dirty="0">
                <a:solidFill>
                  <a:srgbClr val="494F5D"/>
                </a:solidFill>
                <a:latin typeface="Arial"/>
                <a:cs typeface="Arial"/>
              </a:rPr>
              <a:t>in</a:t>
            </a:r>
            <a:r>
              <a:rPr sz="2500" spc="-13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94F5D"/>
                </a:solidFill>
                <a:latin typeface="Arial"/>
                <a:cs typeface="Arial"/>
              </a:rPr>
              <a:t>industry.</a:t>
            </a:r>
            <a:endParaRPr sz="2500" dirty="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buChar char="•"/>
              <a:tabLst>
                <a:tab pos="1078865" algn="l"/>
              </a:tabLst>
            </a:pPr>
            <a:r>
              <a:rPr sz="2500" spc="-50" dirty="0">
                <a:solidFill>
                  <a:srgbClr val="494F5D"/>
                </a:solidFill>
                <a:latin typeface="Arial"/>
                <a:cs typeface="Arial"/>
              </a:rPr>
              <a:t>Incineration/thermal</a:t>
            </a:r>
            <a:r>
              <a:rPr sz="25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40" dirty="0">
                <a:solidFill>
                  <a:srgbClr val="494F5D"/>
                </a:solidFill>
                <a:latin typeface="Arial"/>
                <a:cs typeface="Arial"/>
              </a:rPr>
              <a:t>treatment</a:t>
            </a:r>
            <a:r>
              <a:rPr sz="2500" spc="-6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94F5D"/>
                </a:solidFill>
                <a:latin typeface="Arial"/>
                <a:cs typeface="Arial"/>
              </a:rPr>
              <a:t>facilities.</a:t>
            </a:r>
            <a:endParaRPr sz="2500" dirty="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buChar char="•"/>
              <a:tabLst>
                <a:tab pos="1078865" algn="l"/>
              </a:tabLst>
            </a:pPr>
            <a:r>
              <a:rPr sz="2500" spc="-100" dirty="0">
                <a:solidFill>
                  <a:srgbClr val="494F5D"/>
                </a:solidFill>
                <a:latin typeface="Arial"/>
                <a:cs typeface="Arial"/>
              </a:rPr>
              <a:t>Landfills</a:t>
            </a:r>
            <a:r>
              <a:rPr sz="2500" spc="-15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and </a:t>
            </a:r>
            <a:r>
              <a:rPr sz="2500" spc="-130" dirty="0">
                <a:solidFill>
                  <a:srgbClr val="494F5D"/>
                </a:solidFill>
                <a:latin typeface="Arial"/>
                <a:cs typeface="Arial"/>
              </a:rPr>
              <a:t>leachates</a:t>
            </a:r>
            <a:r>
              <a:rPr sz="25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30" dirty="0">
                <a:solidFill>
                  <a:srgbClr val="494F5D"/>
                </a:solidFill>
                <a:latin typeface="Arial"/>
                <a:cs typeface="Arial"/>
              </a:rPr>
              <a:t>from</a:t>
            </a:r>
            <a:r>
              <a:rPr sz="25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415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25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85" dirty="0">
                <a:solidFill>
                  <a:srgbClr val="494F5D"/>
                </a:solidFill>
                <a:latin typeface="Arial"/>
                <a:cs typeface="Arial"/>
              </a:rPr>
              <a:t>products</a:t>
            </a:r>
            <a:r>
              <a:rPr sz="2500" spc="-15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94F5D"/>
                </a:solidFill>
                <a:latin typeface="Arial"/>
                <a:cs typeface="Arial"/>
              </a:rPr>
              <a:t>disposal.</a:t>
            </a:r>
            <a:endParaRPr sz="2500" dirty="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buChar char="•"/>
              <a:tabLst>
                <a:tab pos="1078865" algn="l"/>
              </a:tabLst>
            </a:pPr>
            <a:r>
              <a:rPr sz="2500" spc="-110" dirty="0">
                <a:solidFill>
                  <a:srgbClr val="494F5D"/>
                </a:solidFill>
                <a:latin typeface="Arial"/>
                <a:cs typeface="Arial"/>
              </a:rPr>
              <a:t>Wastewater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35" dirty="0">
                <a:solidFill>
                  <a:srgbClr val="494F5D"/>
                </a:solidFill>
                <a:latin typeface="Arial"/>
                <a:cs typeface="Arial"/>
              </a:rPr>
              <a:t>effluent</a:t>
            </a:r>
            <a:r>
              <a:rPr sz="25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and</a:t>
            </a:r>
            <a:r>
              <a:rPr sz="25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85" dirty="0">
                <a:solidFill>
                  <a:srgbClr val="494F5D"/>
                </a:solidFill>
                <a:latin typeface="Arial"/>
                <a:cs typeface="Arial"/>
              </a:rPr>
              <a:t>land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75" dirty="0">
                <a:solidFill>
                  <a:srgbClr val="494F5D"/>
                </a:solidFill>
                <a:latin typeface="Arial"/>
                <a:cs typeface="Arial"/>
              </a:rPr>
              <a:t>application</a:t>
            </a:r>
            <a:r>
              <a:rPr sz="2500" spc="-16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494F5D"/>
                </a:solidFill>
                <a:latin typeface="Arial"/>
                <a:cs typeface="Arial"/>
              </a:rPr>
              <a:t>of</a:t>
            </a:r>
            <a:r>
              <a:rPr sz="25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94F5D"/>
                </a:solidFill>
                <a:latin typeface="Arial"/>
                <a:cs typeface="Arial"/>
              </a:rPr>
              <a:t>biosolids.</a:t>
            </a:r>
            <a:endParaRPr sz="2500" dirty="0">
              <a:latin typeface="Arial"/>
              <a:cs typeface="Arial"/>
            </a:endParaRPr>
          </a:p>
          <a:p>
            <a:pPr marL="1079500" marR="241935" lvl="1" indent="-457200">
              <a:lnSpc>
                <a:spcPct val="100000"/>
              </a:lnSpc>
              <a:buChar char="•"/>
              <a:tabLst>
                <a:tab pos="1079500" algn="l"/>
              </a:tabLst>
            </a:pPr>
            <a:r>
              <a:rPr sz="2500" spc="-155" dirty="0">
                <a:solidFill>
                  <a:srgbClr val="494F5D"/>
                </a:solidFill>
                <a:latin typeface="Arial"/>
                <a:cs typeface="Arial"/>
              </a:rPr>
              <a:t>Consumer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85" dirty="0">
                <a:solidFill>
                  <a:srgbClr val="494F5D"/>
                </a:solidFill>
                <a:latin typeface="Arial"/>
                <a:cs typeface="Arial"/>
              </a:rPr>
              <a:t>products:</a:t>
            </a:r>
            <a:r>
              <a:rPr sz="2500" spc="-13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14" dirty="0">
                <a:solidFill>
                  <a:srgbClr val="494F5D"/>
                </a:solidFill>
                <a:latin typeface="Arial"/>
                <a:cs typeface="Arial"/>
              </a:rPr>
              <a:t>cookware,</a:t>
            </a:r>
            <a:r>
              <a:rPr sz="25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65" dirty="0">
                <a:solidFill>
                  <a:srgbClr val="494F5D"/>
                </a:solidFill>
                <a:latin typeface="Arial"/>
                <a:cs typeface="Arial"/>
              </a:rPr>
              <a:t>food</a:t>
            </a:r>
            <a:r>
              <a:rPr sz="25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40" dirty="0">
                <a:solidFill>
                  <a:srgbClr val="494F5D"/>
                </a:solidFill>
                <a:latin typeface="Arial"/>
                <a:cs typeface="Arial"/>
              </a:rPr>
              <a:t>packaging,</a:t>
            </a:r>
            <a:r>
              <a:rPr sz="25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25" dirty="0">
                <a:solidFill>
                  <a:srgbClr val="494F5D"/>
                </a:solidFill>
                <a:latin typeface="Arial"/>
                <a:cs typeface="Arial"/>
              </a:rPr>
              <a:t>stain 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and</a:t>
            </a:r>
            <a:r>
              <a:rPr sz="25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55" dirty="0">
                <a:solidFill>
                  <a:srgbClr val="494F5D"/>
                </a:solidFill>
                <a:latin typeface="Arial"/>
                <a:cs typeface="Arial"/>
              </a:rPr>
              <a:t>water</a:t>
            </a:r>
            <a:r>
              <a:rPr sz="25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55" dirty="0">
                <a:solidFill>
                  <a:srgbClr val="494F5D"/>
                </a:solidFill>
                <a:latin typeface="Arial"/>
                <a:cs typeface="Arial"/>
              </a:rPr>
              <a:t>repellant</a:t>
            </a:r>
            <a:r>
              <a:rPr sz="25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00" dirty="0">
                <a:solidFill>
                  <a:srgbClr val="494F5D"/>
                </a:solidFill>
                <a:latin typeface="Arial"/>
                <a:cs typeface="Arial"/>
              </a:rPr>
              <a:t>fabrics,</a:t>
            </a:r>
            <a:r>
              <a:rPr sz="2500" spc="-15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14" dirty="0">
                <a:solidFill>
                  <a:srgbClr val="494F5D"/>
                </a:solidFill>
                <a:latin typeface="Arial"/>
                <a:cs typeface="Arial"/>
              </a:rPr>
              <a:t>carpets</a:t>
            </a:r>
            <a:r>
              <a:rPr sz="2500" spc="-120" dirty="0">
                <a:solidFill>
                  <a:srgbClr val="494F5D"/>
                </a:solidFill>
                <a:latin typeface="Arial"/>
                <a:cs typeface="Arial"/>
              </a:rPr>
              <a:t> and</a:t>
            </a:r>
            <a:r>
              <a:rPr sz="25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494F5D"/>
                </a:solidFill>
                <a:latin typeface="Arial"/>
                <a:cs typeface="Arial"/>
              </a:rPr>
              <a:t>clothing.</a:t>
            </a:r>
            <a:endParaRPr sz="2500" dirty="0">
              <a:latin typeface="Arial"/>
              <a:cs typeface="Arial"/>
            </a:endParaRPr>
          </a:p>
        </p:txBody>
      </p:sp>
      <p:grpSp>
        <p:nvGrpSpPr>
          <p:cNvPr id="20" name="Group 19" descr="Diagram showing the word Fluorine with two arrows pointing to the structures of PFOA and PFOS">
            <a:extLst>
              <a:ext uri="{FF2B5EF4-FFF2-40B4-BE49-F238E27FC236}">
                <a16:creationId xmlns:a16="http://schemas.microsoft.com/office/drawing/2014/main" id="{0349E27B-FE4C-EC8C-D28F-BEF3A487FB2E}"/>
              </a:ext>
            </a:extLst>
          </p:cNvPr>
          <p:cNvGrpSpPr/>
          <p:nvPr/>
        </p:nvGrpSpPr>
        <p:grpSpPr>
          <a:xfrm>
            <a:off x="8823284" y="271875"/>
            <a:ext cx="3368716" cy="3868356"/>
            <a:chOff x="8823283" y="166370"/>
            <a:chExt cx="3368716" cy="3868356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39860" y="520699"/>
              <a:ext cx="1056639" cy="3126739"/>
            </a:xfrm>
            <a:prstGeom prst="rect">
              <a:avLst/>
            </a:prstGeom>
          </p:spPr>
        </p:pic>
        <p:pic>
          <p:nvPicPr>
            <p:cNvPr id="9" name="object 9" descr="The word fluorine with two arrows pointing to PFOA and PFOS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70084" y="188760"/>
              <a:ext cx="2521915" cy="3845966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9977263" y="166370"/>
              <a:ext cx="83121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10" dirty="0">
                  <a:solidFill>
                    <a:srgbClr val="494F5D"/>
                  </a:solidFill>
                  <a:latin typeface="Tahoma"/>
                  <a:cs typeface="Tahoma"/>
                </a:rPr>
                <a:t>Fluorine</a:t>
              </a:r>
              <a:endParaRPr sz="1800" dirty="0">
                <a:latin typeface="Tahoma"/>
                <a:cs typeface="Tahoma"/>
              </a:endParaRPr>
            </a:p>
          </p:txBody>
        </p:sp>
        <p:grpSp>
          <p:nvGrpSpPr>
            <p:cNvPr id="12" name="object 12"/>
            <p:cNvGrpSpPr/>
            <p:nvPr/>
          </p:nvGrpSpPr>
          <p:grpSpPr>
            <a:xfrm>
              <a:off x="9945365" y="391159"/>
              <a:ext cx="930910" cy="223520"/>
              <a:chOff x="9945365" y="391159"/>
              <a:chExt cx="930910" cy="223520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9990819" y="397509"/>
                <a:ext cx="119380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116204">
                    <a:moveTo>
                      <a:pt x="118795" y="0"/>
                    </a:moveTo>
                    <a:lnTo>
                      <a:pt x="0" y="115887"/>
                    </a:lnTo>
                  </a:path>
                </a:pathLst>
              </a:custGeom>
              <a:ln w="12700">
                <a:solidFill>
                  <a:srgbClr val="494F5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9945365" y="477249"/>
                <a:ext cx="81280" cy="80645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80645">
                    <a:moveTo>
                      <a:pt x="27940" y="0"/>
                    </a:moveTo>
                    <a:lnTo>
                      <a:pt x="0" y="80479"/>
                    </a:lnTo>
                    <a:lnTo>
                      <a:pt x="81153" y="54546"/>
                    </a:lnTo>
                    <a:lnTo>
                      <a:pt x="27940" y="0"/>
                    </a:lnTo>
                    <a:close/>
                  </a:path>
                </a:pathLst>
              </a:custGeom>
              <a:solidFill>
                <a:srgbClr val="494F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10654029" y="397509"/>
                <a:ext cx="177165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177165" h="172720">
                    <a:moveTo>
                      <a:pt x="0" y="0"/>
                    </a:moveTo>
                    <a:lnTo>
                      <a:pt x="176606" y="172275"/>
                    </a:lnTo>
                  </a:path>
                </a:pathLst>
              </a:custGeom>
              <a:ln w="12699">
                <a:solidFill>
                  <a:srgbClr val="494F5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0794934" y="533643"/>
                <a:ext cx="81280" cy="80645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80645">
                    <a:moveTo>
                      <a:pt x="53213" y="0"/>
                    </a:moveTo>
                    <a:lnTo>
                      <a:pt x="0" y="54546"/>
                    </a:lnTo>
                    <a:lnTo>
                      <a:pt x="81153" y="80479"/>
                    </a:lnTo>
                    <a:lnTo>
                      <a:pt x="53213" y="0"/>
                    </a:lnTo>
                    <a:close/>
                  </a:path>
                </a:pathLst>
              </a:custGeom>
              <a:solidFill>
                <a:srgbClr val="494F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17"/>
            <p:cNvSpPr txBox="1"/>
            <p:nvPr/>
          </p:nvSpPr>
          <p:spPr>
            <a:xfrm>
              <a:off x="8823283" y="327453"/>
              <a:ext cx="571500" cy="3149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900" spc="-50" dirty="0">
                  <a:solidFill>
                    <a:srgbClr val="494F5D"/>
                  </a:solidFill>
                  <a:latin typeface="Tahoma"/>
                  <a:cs typeface="Tahoma"/>
                </a:rPr>
                <a:t>PFOA</a:t>
              </a:r>
              <a:endParaRPr sz="1900">
                <a:latin typeface="Tahoma"/>
                <a:cs typeface="Tahoma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1512762" y="268474"/>
              <a:ext cx="561975" cy="3149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900" spc="-50" dirty="0">
                  <a:solidFill>
                    <a:srgbClr val="494F5D"/>
                  </a:solidFill>
                  <a:latin typeface="Tahoma"/>
                  <a:cs typeface="Tahoma"/>
                </a:rPr>
                <a:t>PFOS</a:t>
              </a:r>
              <a:endParaRPr sz="1900">
                <a:latin typeface="Tahoma"/>
                <a:cs typeface="Tahoma"/>
              </a:endParaRPr>
            </a:p>
          </p:txBody>
        </p:sp>
      </p:grpSp>
      <p:pic>
        <p:nvPicPr>
          <p:cNvPr id="6" name="object 6" descr="Photo of firefighters in gear spraying foam from a hose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30203" y="3911918"/>
            <a:ext cx="2795498" cy="19507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515343" y="6356255"/>
            <a:ext cx="1339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3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33020"/>
                </a:lnTo>
                <a:lnTo>
                  <a:pt x="0" y="1691640"/>
                </a:lnTo>
                <a:lnTo>
                  <a:pt x="0" y="6794500"/>
                </a:lnTo>
                <a:lnTo>
                  <a:pt x="0" y="6858000"/>
                </a:lnTo>
                <a:lnTo>
                  <a:pt x="68580" y="6858000"/>
                </a:lnTo>
                <a:lnTo>
                  <a:pt x="9979660" y="6858000"/>
                </a:lnTo>
                <a:lnTo>
                  <a:pt x="9979660" y="6794500"/>
                </a:lnTo>
                <a:lnTo>
                  <a:pt x="68580" y="6794500"/>
                </a:lnTo>
                <a:lnTo>
                  <a:pt x="68580" y="1691640"/>
                </a:lnTo>
                <a:lnTo>
                  <a:pt x="12192000" y="169164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8191" y="400686"/>
            <a:ext cx="106914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14" dirty="0">
                <a:solidFill>
                  <a:srgbClr val="FFFFFF"/>
                </a:solidFill>
                <a:latin typeface="Arial"/>
                <a:cs typeface="Arial"/>
              </a:rPr>
              <a:t>EPA’s</a:t>
            </a:r>
            <a:r>
              <a:rPr sz="4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Goals</a:t>
            </a:r>
            <a:r>
              <a:rPr sz="4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PFAS</a:t>
            </a:r>
            <a:r>
              <a:rPr sz="4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sz="4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Roadmap</a:t>
            </a:r>
            <a:endParaRPr sz="4000" dirty="0">
              <a:latin typeface="Arial"/>
              <a:cs typeface="Arial"/>
            </a:endParaRPr>
          </a:p>
        </p:txBody>
      </p: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2080" y="1739900"/>
            <a:ext cx="4030979" cy="4805678"/>
            <a:chOff x="132080" y="1739900"/>
            <a:chExt cx="4030979" cy="4805678"/>
          </a:xfrm>
        </p:grpSpPr>
        <p:sp>
          <p:nvSpPr>
            <p:cNvPr id="12" name="object 12"/>
            <p:cNvSpPr/>
            <p:nvPr/>
          </p:nvSpPr>
          <p:spPr>
            <a:xfrm>
              <a:off x="233680" y="1739900"/>
              <a:ext cx="3840479" cy="4645660"/>
            </a:xfrm>
            <a:custGeom>
              <a:avLst/>
              <a:gdLst/>
              <a:ahLst/>
              <a:cxnLst/>
              <a:rect l="l" t="t" r="r" b="b"/>
              <a:pathLst>
                <a:path w="3840479" h="4645660">
                  <a:moveTo>
                    <a:pt x="3840479" y="0"/>
                  </a:moveTo>
                  <a:lnTo>
                    <a:pt x="0" y="0"/>
                  </a:lnTo>
                  <a:lnTo>
                    <a:pt x="0" y="4645660"/>
                  </a:lnTo>
                  <a:lnTo>
                    <a:pt x="3840479" y="4645660"/>
                  </a:lnTo>
                  <a:lnTo>
                    <a:pt x="3840479" y="0"/>
                  </a:lnTo>
                  <a:close/>
                </a:path>
              </a:pathLst>
            </a:custGeom>
            <a:solidFill>
              <a:srgbClr val="0053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080" y="2202180"/>
              <a:ext cx="2987040" cy="6858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080" y="2567940"/>
              <a:ext cx="2920999" cy="6857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080" y="2933700"/>
              <a:ext cx="2141219" cy="6858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5640" y="2933700"/>
              <a:ext cx="1650999" cy="6857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080" y="3299460"/>
              <a:ext cx="2768599" cy="6857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780" y="3690620"/>
              <a:ext cx="492759" cy="6426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680" y="3665220"/>
              <a:ext cx="1188720" cy="6858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4280" y="3665220"/>
              <a:ext cx="2496819" cy="6857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680" y="4030980"/>
              <a:ext cx="1663699" cy="6857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780" y="4422140"/>
              <a:ext cx="492759" cy="6426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0680" y="4396740"/>
              <a:ext cx="2989579" cy="6857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0680" y="4762500"/>
              <a:ext cx="1772920" cy="6858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3400" y="4762500"/>
              <a:ext cx="1981200" cy="6858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780" y="5153660"/>
              <a:ext cx="492759" cy="6426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0680" y="5128260"/>
              <a:ext cx="3472179" cy="6857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0680" y="5494020"/>
              <a:ext cx="3700779" cy="68579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49980" y="5494020"/>
              <a:ext cx="513079" cy="6857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0680" y="5859779"/>
              <a:ext cx="2821940" cy="685799"/>
            </a:xfrm>
            <a:prstGeom prst="rect">
              <a:avLst/>
            </a:prstGeom>
          </p:spPr>
        </p:pic>
      </p:grp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1293" y="1760152"/>
            <a:ext cx="3644900" cy="457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endParaRPr sz="3400" dirty="0">
              <a:latin typeface="Arial"/>
              <a:cs typeface="Arial"/>
            </a:endParaRPr>
          </a:p>
          <a:p>
            <a:pPr marL="12700" marR="655955">
              <a:lnSpc>
                <a:spcPct val="100000"/>
              </a:lnSpc>
              <a:spcBef>
                <a:spcPts val="4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Invest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research, development,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understanding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400" dirty="0">
              <a:latin typeface="Arial"/>
              <a:cs typeface="Arial"/>
            </a:endParaRPr>
          </a:p>
          <a:p>
            <a:pPr marL="240029" marR="530860" indent="-227329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PFAS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exposures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and 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toxicities;</a:t>
            </a:r>
            <a:endParaRPr sz="2400" dirty="0">
              <a:latin typeface="Arial"/>
              <a:cs typeface="Arial"/>
            </a:endParaRPr>
          </a:p>
          <a:p>
            <a:pPr marL="240029" marR="383540" indent="-227329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and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ecological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effects;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2400" dirty="0">
              <a:latin typeface="Arial"/>
              <a:cs typeface="Arial"/>
            </a:endParaRPr>
          </a:p>
          <a:p>
            <a:pPr marL="240029" marR="5080" indent="-227329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Effective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interventions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incorporate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best- 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science.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99560" y="1739900"/>
            <a:ext cx="3944619" cy="4645660"/>
            <a:chOff x="4099560" y="1739900"/>
            <a:chExt cx="3944619" cy="4645660"/>
          </a:xfrm>
        </p:grpSpPr>
        <p:sp>
          <p:nvSpPr>
            <p:cNvPr id="43" name="object 43"/>
            <p:cNvSpPr/>
            <p:nvPr/>
          </p:nvSpPr>
          <p:spPr>
            <a:xfrm>
              <a:off x="4203700" y="1739900"/>
              <a:ext cx="3840479" cy="4645660"/>
            </a:xfrm>
            <a:custGeom>
              <a:avLst/>
              <a:gdLst/>
              <a:ahLst/>
              <a:cxnLst/>
              <a:rect l="l" t="t" r="r" b="b"/>
              <a:pathLst>
                <a:path w="3840479" h="4645660">
                  <a:moveTo>
                    <a:pt x="3840479" y="0"/>
                  </a:moveTo>
                  <a:lnTo>
                    <a:pt x="0" y="0"/>
                  </a:lnTo>
                  <a:lnTo>
                    <a:pt x="0" y="4645660"/>
                  </a:lnTo>
                  <a:lnTo>
                    <a:pt x="3840479" y="4645660"/>
                  </a:lnTo>
                  <a:lnTo>
                    <a:pt x="3840479" y="0"/>
                  </a:lnTo>
                  <a:close/>
                </a:path>
              </a:pathLst>
            </a:custGeom>
            <a:solidFill>
              <a:srgbClr val="347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99560" y="2258059"/>
              <a:ext cx="3870947" cy="68579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99560" y="2661920"/>
              <a:ext cx="3649979" cy="68579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99560" y="3063240"/>
              <a:ext cx="3070859" cy="68579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99560" y="3464560"/>
              <a:ext cx="3429000" cy="6858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99560" y="3868420"/>
              <a:ext cx="1153159" cy="68579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30140" y="3868420"/>
              <a:ext cx="2783839" cy="68579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99560" y="4269740"/>
              <a:ext cx="3802379" cy="68579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99560" y="4673600"/>
              <a:ext cx="2428239" cy="6858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99560" y="5074920"/>
              <a:ext cx="2174239" cy="685799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4281204" y="1707515"/>
            <a:ext cx="3399790" cy="385508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RESTRICT</a:t>
            </a:r>
            <a:endParaRPr sz="3400" dirty="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  <a:spcBef>
                <a:spcPts val="13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Pursue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comprehensive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approach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proactively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prevent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PFAS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entering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air,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land,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levels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adversely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human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environment.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95919" y="1668780"/>
            <a:ext cx="4015740" cy="4732020"/>
            <a:chOff x="7995919" y="1653540"/>
            <a:chExt cx="4015740" cy="4732020"/>
          </a:xfrm>
        </p:grpSpPr>
        <p:sp>
          <p:nvSpPr>
            <p:cNvPr id="34" name="object 34"/>
            <p:cNvSpPr/>
            <p:nvPr/>
          </p:nvSpPr>
          <p:spPr>
            <a:xfrm>
              <a:off x="8171179" y="1739900"/>
              <a:ext cx="3840479" cy="4645660"/>
            </a:xfrm>
            <a:custGeom>
              <a:avLst/>
              <a:gdLst/>
              <a:ahLst/>
              <a:cxnLst/>
              <a:rect l="l" t="t" r="r" b="b"/>
              <a:pathLst>
                <a:path w="3840479" h="4645660">
                  <a:moveTo>
                    <a:pt x="3840479" y="0"/>
                  </a:moveTo>
                  <a:lnTo>
                    <a:pt x="0" y="0"/>
                  </a:lnTo>
                  <a:lnTo>
                    <a:pt x="0" y="4645660"/>
                  </a:lnTo>
                  <a:lnTo>
                    <a:pt x="3840479" y="4645660"/>
                  </a:lnTo>
                  <a:lnTo>
                    <a:pt x="3840479" y="0"/>
                  </a:lnTo>
                  <a:close/>
                </a:path>
              </a:pathLst>
            </a:custGeom>
            <a:solidFill>
              <a:srgbClr val="4D9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95919" y="1653540"/>
              <a:ext cx="3078479" cy="95757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69579" y="2258059"/>
              <a:ext cx="3736339" cy="68579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69579" y="2661920"/>
              <a:ext cx="3274059" cy="68579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069580" y="3063240"/>
              <a:ext cx="3749040" cy="6858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069579" y="3464560"/>
              <a:ext cx="2938779" cy="68579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069580" y="3868420"/>
              <a:ext cx="3048000" cy="68580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8251114" y="1752600"/>
            <a:ext cx="3279775" cy="264858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REMEDIATE</a:t>
            </a:r>
            <a:endParaRPr sz="3400" dirty="0">
              <a:latin typeface="Arial"/>
              <a:cs typeface="Arial"/>
            </a:endParaRPr>
          </a:p>
          <a:p>
            <a:pPr marL="12700" marR="5080">
              <a:lnSpc>
                <a:spcPct val="110100"/>
              </a:lnSpc>
              <a:spcBef>
                <a:spcPts val="13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Broaden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accelerate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cleanup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PFAS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contamination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protect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ecological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systems.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7642" y="6472142"/>
            <a:ext cx="4671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3"/>
              </a:rPr>
              <a:t>PFAS</a:t>
            </a:r>
            <a:r>
              <a:rPr sz="1200" u="sng" spc="-7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3"/>
              </a:rPr>
              <a:t> </a:t>
            </a:r>
            <a:r>
              <a:rPr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3"/>
              </a:rPr>
              <a:t>Strategic</a:t>
            </a:r>
            <a:r>
              <a:rPr sz="12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3"/>
              </a:rPr>
              <a:t> </a:t>
            </a:r>
            <a:r>
              <a:rPr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3"/>
              </a:rPr>
              <a:t>Roadmap</a:t>
            </a:r>
            <a:r>
              <a:rPr sz="1200" dirty="0">
                <a:latin typeface="Arial"/>
                <a:cs typeface="Arial"/>
              </a:rPr>
              <a:t>: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EPA’s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Commitments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Action</a:t>
            </a:r>
            <a:r>
              <a:rPr sz="1200" spc="18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2021–2024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" name="object 3" descr="EPA logo and slide number 3"/>
          <p:cNvGrpSpPr/>
          <p:nvPr/>
        </p:nvGrpSpPr>
        <p:grpSpPr>
          <a:xfrm>
            <a:off x="10083800" y="6306820"/>
            <a:ext cx="2108200" cy="548640"/>
            <a:chOff x="10083800" y="6306820"/>
            <a:chExt cx="2108200" cy="548640"/>
          </a:xfrm>
        </p:grpSpPr>
        <p:pic>
          <p:nvPicPr>
            <p:cNvPr id="4" name="object 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083800" y="6306820"/>
              <a:ext cx="1303020" cy="5486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407139" y="6398260"/>
              <a:ext cx="784860" cy="365760"/>
            </a:xfrm>
            <a:custGeom>
              <a:avLst/>
              <a:gdLst/>
              <a:ahLst/>
              <a:cxnLst/>
              <a:rect l="l" t="t" r="r" b="b"/>
              <a:pathLst>
                <a:path w="784859" h="365759">
                  <a:moveTo>
                    <a:pt x="784859" y="0"/>
                  </a:moveTo>
                  <a:lnTo>
                    <a:pt x="0" y="0"/>
                  </a:lnTo>
                  <a:lnTo>
                    <a:pt x="0" y="365759"/>
                  </a:lnTo>
                  <a:lnTo>
                    <a:pt x="784859" y="365759"/>
                  </a:lnTo>
                  <a:lnTo>
                    <a:pt x="784859" y="0"/>
                  </a:lnTo>
                  <a:close/>
                </a:path>
              </a:pathLst>
            </a:custGeom>
            <a:solidFill>
              <a:srgbClr val="0053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531625" y="647282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43988" y="222611"/>
            <a:ext cx="3975735" cy="513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cs typeface="Tahoma"/>
              </a:rPr>
              <a:t>EPA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cs typeface="Tahoma"/>
              </a:rPr>
              <a:t>PFAS</a:t>
            </a:r>
            <a:r>
              <a:rPr kumimoji="0" lang="en-US" sz="3200" b="1" i="0" u="none" strike="noStrike" kern="0" cap="none" spc="-20" normalizeH="0" baseline="0" noProof="0" dirty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lang="en-US" sz="3200" b="1" i="0" u="sng" strike="noStrike" kern="0" cap="none" spc="-10" normalizeH="0" baseline="0" noProof="0" dirty="0">
                <a:ln>
                  <a:noFill/>
                </a:ln>
                <a:solidFill>
                  <a:srgbClr val="2269AE"/>
                </a:solidFill>
                <a:effectLst/>
                <a:uLnTx/>
                <a:uFill>
                  <a:solidFill>
                    <a:srgbClr val="2269AE"/>
                  </a:solidFill>
                </a:uFill>
                <a:latin typeface="Tahoma"/>
                <a:cs typeface="Tahoma"/>
                <a:hlinkClick r:id="rId2"/>
              </a:rPr>
              <a:t>Research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026" y="710217"/>
            <a:ext cx="5250815" cy="510413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965"/>
              </a:spcBef>
              <a:buChar char="•"/>
              <a:tabLst>
                <a:tab pos="469265" algn="l"/>
              </a:tabLst>
            </a:pPr>
            <a:r>
              <a:rPr sz="2600" spc="-204" dirty="0">
                <a:solidFill>
                  <a:srgbClr val="001825"/>
                </a:solidFill>
                <a:latin typeface="Arial"/>
                <a:cs typeface="Arial"/>
              </a:rPr>
              <a:t>Research</a:t>
            </a:r>
            <a:r>
              <a:rPr sz="26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14" dirty="0">
                <a:solidFill>
                  <a:srgbClr val="001825"/>
                </a:solidFill>
                <a:latin typeface="Arial"/>
                <a:cs typeface="Arial"/>
              </a:rPr>
              <a:t>Collaborations</a:t>
            </a:r>
            <a:r>
              <a:rPr sz="2600" spc="-4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1825"/>
                </a:solidFill>
                <a:latin typeface="Arial"/>
                <a:cs typeface="Arial"/>
              </a:rPr>
              <a:t>with</a:t>
            </a:r>
            <a:r>
              <a:rPr sz="26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395" dirty="0">
                <a:solidFill>
                  <a:srgbClr val="001825"/>
                </a:solidFill>
                <a:latin typeface="Arial"/>
                <a:cs typeface="Arial"/>
              </a:rPr>
              <a:t>CA</a:t>
            </a:r>
            <a:endParaRPr sz="26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800"/>
              </a:spcBef>
              <a:buChar char="•"/>
              <a:tabLst>
                <a:tab pos="469265" algn="l"/>
              </a:tabLst>
            </a:pPr>
            <a:r>
              <a:rPr sz="2400" u="sng" spc="-7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Methods</a:t>
            </a:r>
            <a:r>
              <a:rPr sz="2400" u="sng" spc="-10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to</a:t>
            </a:r>
            <a:r>
              <a:rPr sz="2400" u="sng" spc="-10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9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Detect</a:t>
            </a:r>
            <a:r>
              <a:rPr sz="2400" u="sng" spc="-12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13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and</a:t>
            </a:r>
            <a:r>
              <a:rPr sz="2400" u="sng" spc="-8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7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Quantify</a:t>
            </a:r>
            <a:r>
              <a:rPr sz="2400" u="sng" spc="-12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43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3"/>
              </a:rPr>
              <a:t>PFAS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800"/>
              </a:spcBef>
              <a:buChar char="•"/>
              <a:tabLst>
                <a:tab pos="469265" algn="l"/>
              </a:tabLst>
            </a:pPr>
            <a:r>
              <a:rPr sz="2400" u="sng" spc="-19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4"/>
              </a:rPr>
              <a:t>Assessing</a:t>
            </a:r>
            <a:r>
              <a:rPr sz="2400" u="sng" spc="-1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409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4"/>
              </a:rPr>
              <a:t>PFAS</a:t>
            </a:r>
            <a:r>
              <a:rPr sz="2400" u="sng" spc="-9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15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4"/>
              </a:rPr>
              <a:t>Human</a:t>
            </a:r>
            <a:r>
              <a:rPr sz="2400" u="sng" spc="-9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4"/>
              </a:rPr>
              <a:t>Toxicity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800"/>
              </a:spcBef>
              <a:buChar char="•"/>
              <a:tabLst>
                <a:tab pos="469265" algn="l"/>
              </a:tabLst>
            </a:pPr>
            <a:r>
              <a:rPr sz="2400" u="sng" spc="-19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5"/>
              </a:rPr>
              <a:t>Assessing</a:t>
            </a:r>
            <a:r>
              <a:rPr sz="2400" u="sng" spc="-1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409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5"/>
              </a:rPr>
              <a:t>PFAS</a:t>
            </a:r>
            <a:r>
              <a:rPr sz="2400" u="sng" spc="-9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15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5"/>
              </a:rPr>
              <a:t>Ecological</a:t>
            </a:r>
            <a:r>
              <a:rPr sz="2400" u="sng" spc="-10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5"/>
              </a:rPr>
              <a:t>Toxicity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800"/>
              </a:spcBef>
              <a:buChar char="•"/>
              <a:tabLst>
                <a:tab pos="469265" algn="l"/>
              </a:tabLst>
            </a:pPr>
            <a:r>
              <a:rPr sz="2400" u="sng" spc="-17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6"/>
              </a:rPr>
              <a:t>Researching</a:t>
            </a:r>
            <a:r>
              <a:rPr sz="2400" u="sng" spc="-10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400" u="sng" spc="-409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6"/>
              </a:rPr>
              <a:t>PFAS</a:t>
            </a:r>
            <a:r>
              <a:rPr sz="2400" u="sng" spc="-9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400" u="sng" spc="-3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6"/>
              </a:rPr>
              <a:t>Exposure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800"/>
              </a:spcBef>
              <a:buChar char="•"/>
              <a:tabLst>
                <a:tab pos="469265" algn="l"/>
              </a:tabLst>
            </a:pPr>
            <a:r>
              <a:rPr sz="2400" u="sng" spc="-9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Drinking</a:t>
            </a:r>
            <a:r>
              <a:rPr sz="2400" u="sng" spc="-15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400" u="sng" spc="-9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Water </a:t>
            </a:r>
            <a:r>
              <a:rPr sz="2400" u="sng" spc="-10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Treatment</a:t>
            </a:r>
            <a:r>
              <a:rPr sz="2400" u="sng" spc="-10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400" u="sng" spc="-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Options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800"/>
              </a:spcBef>
              <a:buChar char="•"/>
              <a:tabLst>
                <a:tab pos="469265" algn="l"/>
              </a:tabLst>
            </a:pPr>
            <a:r>
              <a:rPr sz="2400" u="sng" spc="-15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Cleaning</a:t>
            </a:r>
            <a:r>
              <a:rPr sz="2400" u="sng" spc="-12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spc="-15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Up</a:t>
            </a:r>
            <a:r>
              <a:rPr sz="2400" u="sng" spc="-1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spc="-13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and</a:t>
            </a:r>
            <a:r>
              <a:rPr sz="2400" u="sng" spc="-1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spc="-409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PFAS</a:t>
            </a:r>
            <a:r>
              <a:rPr sz="2400" u="sng" spc="-9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400" u="sng" spc="-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8"/>
              </a:rPr>
              <a:t>Contamination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800"/>
              </a:spcBef>
              <a:buChar char="•"/>
              <a:tabLst>
                <a:tab pos="469265" algn="l"/>
              </a:tabLst>
            </a:pPr>
            <a:r>
              <a:rPr sz="2400" u="sng" spc="-10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9"/>
              </a:rPr>
              <a:t>Extramurally </a:t>
            </a:r>
            <a:r>
              <a:rPr sz="2400" u="sng" spc="-14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9"/>
              </a:rPr>
              <a:t>Funded</a:t>
            </a:r>
            <a:r>
              <a:rPr sz="2400" u="sng" spc="-7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9"/>
              </a:rPr>
              <a:t> </a:t>
            </a:r>
            <a:r>
              <a:rPr sz="2400" u="sng" spc="-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9"/>
              </a:rPr>
              <a:t>Projects</a:t>
            </a:r>
            <a:endParaRPr sz="24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800"/>
              </a:spcBef>
              <a:buClr>
                <a:srgbClr val="494F5D"/>
              </a:buClr>
              <a:buChar char="•"/>
              <a:tabLst>
                <a:tab pos="469900" algn="l"/>
              </a:tabLst>
            </a:pPr>
            <a:r>
              <a:rPr sz="2400" u="sng" spc="-409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PFAS</a:t>
            </a:r>
            <a:r>
              <a:rPr sz="24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 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Innovative</a:t>
            </a:r>
            <a:r>
              <a:rPr sz="2400" u="sng" spc="-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 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Treatment</a:t>
            </a:r>
            <a:r>
              <a:rPr sz="24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 </a:t>
            </a:r>
            <a:r>
              <a:rPr sz="24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Technology</a:t>
            </a:r>
            <a:r>
              <a:rPr sz="2400" spc="-135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u="sng" spc="-2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(PITT)</a:t>
            </a:r>
            <a:r>
              <a:rPr sz="2400" u="sng" spc="-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 </a:t>
            </a:r>
            <a:r>
              <a:rPr sz="24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Destruction/Disposal </a:t>
            </a:r>
            <a:r>
              <a:rPr sz="24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0"/>
              </a:rPr>
              <a:t>Options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800"/>
              </a:spcBef>
              <a:buClr>
                <a:srgbClr val="005EA1"/>
              </a:buClr>
              <a:buChar char="•"/>
              <a:tabLst>
                <a:tab pos="469265" algn="l"/>
              </a:tabLst>
            </a:pPr>
            <a:r>
              <a:rPr sz="2400" u="sng" spc="-1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1"/>
              </a:rPr>
              <a:t>Small</a:t>
            </a:r>
            <a:r>
              <a:rPr sz="24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1"/>
              </a:rPr>
              <a:t> </a:t>
            </a:r>
            <a:r>
              <a:rPr sz="2400" u="sng" spc="-1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1"/>
              </a:rPr>
              <a:t>Business</a:t>
            </a:r>
            <a:r>
              <a:rPr sz="24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1"/>
              </a:rPr>
              <a:t> 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1"/>
              </a:rPr>
              <a:t>Innovative</a:t>
            </a:r>
            <a:r>
              <a:rPr sz="2400" u="sng" spc="-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1"/>
              </a:rPr>
              <a:t> </a:t>
            </a:r>
            <a:r>
              <a:rPr sz="2400" u="sng" spc="-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1"/>
              </a:rPr>
              <a:t>Research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6231070" y="185625"/>
            <a:ext cx="5813425" cy="14884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Dept.</a:t>
            </a:r>
            <a:r>
              <a:rPr kumimoji="0" lang="en-US" sz="3200" b="1" i="0" u="none" strike="noStrike" kern="0" cap="none" spc="-6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of</a:t>
            </a:r>
            <a:r>
              <a:rPr kumimoji="0" lang="en-US" sz="3200" b="1" i="0" u="none" strike="noStrike" kern="0" cap="none" spc="-6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Defense,</a:t>
            </a:r>
            <a:r>
              <a:rPr kumimoji="0" lang="en-US" sz="3200" b="1" i="0" u="none" strike="noStrike" kern="0" cap="none" spc="-35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EPA,</a:t>
            </a:r>
            <a:r>
              <a:rPr kumimoji="0" lang="en-US" sz="3200" b="1" i="0" u="none" strike="noStrike" kern="0" cap="none" spc="-6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200" b="1" i="0" u="none" strike="noStrike" kern="0" cap="none" spc="-1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Dept.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of</a:t>
            </a:r>
            <a:r>
              <a:rPr kumimoji="0" lang="en-US" sz="3200" b="1" i="0" u="none" strike="noStrike" kern="0" cap="none" spc="-2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Energy</a:t>
            </a:r>
            <a:r>
              <a:rPr kumimoji="0" lang="en-US" sz="3200" b="1" i="0" u="none" strike="noStrike" kern="0" cap="none" spc="5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200" b="1" i="0" u="none" strike="noStrike" kern="0" cap="none" spc="-2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(DoD-EPA-DOE)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PFAS</a:t>
            </a:r>
            <a:r>
              <a:rPr kumimoji="0" lang="en-US" sz="3200" b="1" i="0" u="none" strike="noStrike" kern="0" cap="none" spc="-25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200" b="1" i="0" u="none" strike="noStrike" kern="0" cap="none" spc="-10" normalizeH="0" baseline="0" noProof="0">
                <a:ln>
                  <a:noFill/>
                </a:ln>
                <a:solidFill>
                  <a:srgbClr val="00795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Research</a:t>
            </a:r>
            <a:endParaRPr kumimoji="0" lang="en-US" sz="3200" b="1" i="0" u="none" strike="noStrike" kern="0" cap="none" spc="-10" normalizeH="0" baseline="0" noProof="0" dirty="0">
              <a:ln>
                <a:noFill/>
              </a:ln>
              <a:solidFill>
                <a:srgbClr val="00795F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30982" y="1718336"/>
            <a:ext cx="4683125" cy="197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Clr>
                <a:srgbClr val="005EA1"/>
              </a:buClr>
              <a:buChar char="•"/>
              <a:tabLst>
                <a:tab pos="469265" algn="l"/>
              </a:tabLst>
            </a:pPr>
            <a:r>
              <a:rPr sz="2400" u="sng" spc="-1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2"/>
              </a:rPr>
              <a:t>Research</a:t>
            </a:r>
            <a:r>
              <a:rPr sz="24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2"/>
              </a:rPr>
              <a:t> </a:t>
            </a:r>
            <a:r>
              <a:rPr sz="24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2"/>
              </a:rPr>
              <a:t>and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2"/>
              </a:rPr>
              <a:t> </a:t>
            </a:r>
            <a:r>
              <a:rPr sz="2400" u="sng" spc="-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12"/>
              </a:rPr>
              <a:t>Demonstrations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600" spc="-110" dirty="0">
                <a:solidFill>
                  <a:srgbClr val="001825"/>
                </a:solidFill>
                <a:latin typeface="Arial"/>
                <a:cs typeface="Arial"/>
              </a:rPr>
              <a:t>Treatment</a:t>
            </a:r>
            <a:r>
              <a:rPr sz="26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80" dirty="0">
                <a:solidFill>
                  <a:srgbClr val="001825"/>
                </a:solidFill>
                <a:latin typeface="Arial"/>
                <a:cs typeface="Arial"/>
              </a:rPr>
              <a:t>Technologies</a:t>
            </a:r>
            <a:endParaRPr sz="26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600" spc="-160" dirty="0">
                <a:solidFill>
                  <a:srgbClr val="001825"/>
                </a:solidFill>
                <a:latin typeface="Arial"/>
                <a:cs typeface="Arial"/>
              </a:rPr>
              <a:t>Sampling</a:t>
            </a:r>
            <a:r>
              <a:rPr sz="26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45" dirty="0">
                <a:solidFill>
                  <a:srgbClr val="001825"/>
                </a:solidFill>
                <a:latin typeface="Arial"/>
                <a:cs typeface="Arial"/>
              </a:rPr>
              <a:t>and</a:t>
            </a:r>
            <a:r>
              <a:rPr sz="26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30" dirty="0">
                <a:solidFill>
                  <a:srgbClr val="001825"/>
                </a:solidFill>
                <a:latin typeface="Arial"/>
                <a:cs typeface="Arial"/>
              </a:rPr>
              <a:t>Analysis</a:t>
            </a:r>
            <a:endParaRPr sz="26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600" spc="-145" dirty="0">
                <a:solidFill>
                  <a:srgbClr val="001825"/>
                </a:solidFill>
                <a:latin typeface="Arial"/>
                <a:cs typeface="Arial"/>
              </a:rPr>
              <a:t>Occurrence,</a:t>
            </a:r>
            <a:r>
              <a:rPr sz="2600" spc="-6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95" dirty="0">
                <a:solidFill>
                  <a:srgbClr val="001825"/>
                </a:solidFill>
                <a:latin typeface="Arial"/>
                <a:cs typeface="Arial"/>
              </a:rPr>
              <a:t>Fate</a:t>
            </a:r>
            <a:r>
              <a:rPr sz="2600" spc="-8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45" dirty="0">
                <a:solidFill>
                  <a:srgbClr val="001825"/>
                </a:solidFill>
                <a:latin typeface="Arial"/>
                <a:cs typeface="Arial"/>
              </a:rPr>
              <a:t>and</a:t>
            </a:r>
            <a:r>
              <a:rPr sz="2600" spc="-7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05" dirty="0">
                <a:solidFill>
                  <a:srgbClr val="001825"/>
                </a:solidFill>
                <a:latin typeface="Arial"/>
                <a:cs typeface="Arial"/>
              </a:rPr>
              <a:t>Transport</a:t>
            </a:r>
            <a:endParaRPr sz="26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600" spc="-110" dirty="0">
                <a:solidFill>
                  <a:srgbClr val="001825"/>
                </a:solidFill>
                <a:latin typeface="Arial"/>
                <a:cs typeface="Arial"/>
              </a:rPr>
              <a:t>Ecotoxicity</a:t>
            </a:r>
            <a:r>
              <a:rPr sz="2600" spc="-9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45" dirty="0">
                <a:solidFill>
                  <a:srgbClr val="001825"/>
                </a:solidFill>
                <a:latin typeface="Arial"/>
                <a:cs typeface="Arial"/>
              </a:rPr>
              <a:t>and</a:t>
            </a:r>
            <a:r>
              <a:rPr sz="2600" spc="-6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65" dirty="0">
                <a:solidFill>
                  <a:srgbClr val="001825"/>
                </a:solidFill>
                <a:latin typeface="Arial"/>
                <a:cs typeface="Arial"/>
              </a:rPr>
              <a:t>Ecological</a:t>
            </a:r>
            <a:r>
              <a:rPr sz="2600" spc="-7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001825"/>
                </a:solidFill>
                <a:latin typeface="Arial"/>
                <a:cs typeface="Arial"/>
              </a:rPr>
              <a:t>Risk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7" name="object 7" descr="Screenshot of Webpage for SERDP and ESTCP DOD's Environmental Research Programs with a heading DOD-Funded Research on PFAS"/>
          <p:cNvGrpSpPr/>
          <p:nvPr/>
        </p:nvGrpSpPr>
        <p:grpSpPr>
          <a:xfrm>
            <a:off x="5918200" y="3959859"/>
            <a:ext cx="5628640" cy="2824480"/>
            <a:chOff x="5918200" y="3959859"/>
            <a:chExt cx="5628640" cy="2824480"/>
          </a:xfrm>
        </p:grpSpPr>
        <p:pic>
          <p:nvPicPr>
            <p:cNvPr id="8" name="object 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18200" y="3959859"/>
              <a:ext cx="5628639" cy="28244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53759" y="3995419"/>
              <a:ext cx="5504167" cy="27000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948997" y="3990657"/>
              <a:ext cx="5513705" cy="2709545"/>
            </a:xfrm>
            <a:custGeom>
              <a:avLst/>
              <a:gdLst/>
              <a:ahLst/>
              <a:cxnLst/>
              <a:rect l="l" t="t" r="r" b="b"/>
              <a:pathLst>
                <a:path w="5513705" h="2709545">
                  <a:moveTo>
                    <a:pt x="0" y="0"/>
                  </a:moveTo>
                  <a:lnTo>
                    <a:pt x="5513705" y="0"/>
                  </a:lnTo>
                  <a:lnTo>
                    <a:pt x="5513705" y="2709544"/>
                  </a:lnTo>
                  <a:lnTo>
                    <a:pt x="0" y="270954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D1D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object 4"/>
          <p:cNvSpPr txBox="1"/>
          <p:nvPr/>
        </p:nvSpPr>
        <p:spPr>
          <a:xfrm>
            <a:off x="11515343" y="6356255"/>
            <a:ext cx="1339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5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88340" y="262368"/>
            <a:ext cx="5741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EPA</a:t>
            </a:r>
            <a:r>
              <a:rPr spc="-60" dirty="0"/>
              <a:t> </a:t>
            </a:r>
            <a:r>
              <a:rPr dirty="0"/>
              <a:t>PFAS</a:t>
            </a:r>
            <a:r>
              <a:rPr spc="-75" dirty="0"/>
              <a:t> </a:t>
            </a:r>
            <a:r>
              <a:rPr dirty="0"/>
              <a:t>Research</a:t>
            </a:r>
            <a:r>
              <a:rPr spc="-55" dirty="0"/>
              <a:t> </a:t>
            </a:r>
            <a:r>
              <a:rPr spc="-10" dirty="0"/>
              <a:t>Funding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88338" y="795041"/>
            <a:ext cx="10603865" cy="4944110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425"/>
              </a:spcBef>
              <a:buClr>
                <a:srgbClr val="494F5D"/>
              </a:buClr>
              <a:buFont typeface="Arial"/>
              <a:buChar char="•"/>
              <a:tabLst>
                <a:tab pos="299085" algn="l"/>
              </a:tabLst>
            </a:pPr>
            <a:r>
              <a:rPr sz="3200" spc="-540" dirty="0">
                <a:solidFill>
                  <a:srgbClr val="494F5D"/>
                </a:solidFill>
                <a:latin typeface="Arial"/>
                <a:cs typeface="Arial"/>
              </a:rPr>
              <a:t>EPA</a:t>
            </a:r>
            <a:r>
              <a:rPr sz="3200" spc="-15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3200" spc="-535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3200" spc="-18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3200" spc="-135" dirty="0">
                <a:solidFill>
                  <a:srgbClr val="494F5D"/>
                </a:solidFill>
                <a:latin typeface="Arial"/>
                <a:cs typeface="Arial"/>
              </a:rPr>
              <a:t>Extramural</a:t>
            </a:r>
            <a:r>
              <a:rPr sz="3200" spc="-15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3200" spc="-250" dirty="0">
                <a:solidFill>
                  <a:srgbClr val="494F5D"/>
                </a:solidFill>
                <a:latin typeface="Arial"/>
                <a:cs typeface="Arial"/>
              </a:rPr>
              <a:t>Research</a:t>
            </a:r>
            <a:r>
              <a:rPr sz="3200" spc="-18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32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Funding</a:t>
            </a:r>
            <a:r>
              <a:rPr sz="3200" spc="-10" dirty="0">
                <a:solidFill>
                  <a:srgbClr val="494F5D"/>
                </a:solidFill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  <a:p>
            <a:pPr marL="908685" lvl="1" indent="-286385">
              <a:lnSpc>
                <a:spcPct val="100000"/>
              </a:lnSpc>
              <a:spcBef>
                <a:spcPts val="1160"/>
              </a:spcBef>
              <a:buClr>
                <a:srgbClr val="005EA1"/>
              </a:buClr>
              <a:buChar char="•"/>
              <a:tabLst>
                <a:tab pos="908685" algn="l"/>
              </a:tabLst>
            </a:pPr>
            <a:r>
              <a:rPr sz="2800" u="sng" spc="-2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Research</a:t>
            </a:r>
            <a:r>
              <a:rPr sz="28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grant</a:t>
            </a:r>
            <a:r>
              <a:rPr sz="28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funding</a:t>
            </a:r>
            <a:r>
              <a:rPr sz="28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opportunities</a:t>
            </a:r>
            <a:endParaRPr sz="2800">
              <a:latin typeface="Arial"/>
              <a:cs typeface="Arial"/>
            </a:endParaRPr>
          </a:p>
          <a:p>
            <a:pPr marL="908685" lvl="1" indent="-286385">
              <a:lnSpc>
                <a:spcPct val="100000"/>
              </a:lnSpc>
              <a:spcBef>
                <a:spcPts val="1120"/>
              </a:spcBef>
              <a:buClr>
                <a:srgbClr val="005EA1"/>
              </a:buClr>
              <a:buChar char="•"/>
              <a:tabLst>
                <a:tab pos="908685" algn="l"/>
              </a:tabLst>
            </a:pPr>
            <a:r>
              <a:rPr sz="2800" u="sng" spc="-3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SBIR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8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funding</a:t>
            </a:r>
            <a:r>
              <a:rPr sz="28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8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opportunities</a:t>
            </a:r>
            <a:endParaRPr sz="2800">
              <a:latin typeface="Arial"/>
              <a:cs typeface="Arial"/>
            </a:endParaRPr>
          </a:p>
          <a:p>
            <a:pPr marL="908685" lvl="1" indent="-286385">
              <a:lnSpc>
                <a:spcPct val="100000"/>
              </a:lnSpc>
              <a:spcBef>
                <a:spcPts val="1140"/>
              </a:spcBef>
              <a:buClr>
                <a:srgbClr val="005EA1"/>
              </a:buClr>
              <a:buChar char="•"/>
              <a:tabLst>
                <a:tab pos="908685" algn="l"/>
              </a:tabLst>
            </a:pP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Active</a:t>
            </a:r>
            <a:r>
              <a:rPr sz="28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800" u="sng" spc="-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challenges</a:t>
            </a:r>
            <a:endParaRPr sz="2800">
              <a:latin typeface="Arial"/>
              <a:cs typeface="Arial"/>
            </a:endParaRPr>
          </a:p>
          <a:p>
            <a:pPr marL="909319" marR="4994910" lvl="1" indent="-287020">
              <a:lnSpc>
                <a:spcPts val="3020"/>
              </a:lnSpc>
              <a:spcBef>
                <a:spcPts val="1525"/>
              </a:spcBef>
              <a:buChar char="•"/>
              <a:tabLst>
                <a:tab pos="909319" algn="l"/>
              </a:tabLst>
            </a:pPr>
            <a:r>
              <a:rPr sz="2800" spc="-110" dirty="0">
                <a:solidFill>
                  <a:srgbClr val="1B1B1B"/>
                </a:solidFill>
                <a:latin typeface="Arial"/>
                <a:cs typeface="Arial"/>
              </a:rPr>
              <a:t>Student</a:t>
            </a:r>
            <a:r>
              <a:rPr sz="2800" spc="-13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2800" spc="-195" dirty="0">
                <a:solidFill>
                  <a:srgbClr val="1B1B1B"/>
                </a:solidFill>
                <a:latin typeface="Arial"/>
                <a:cs typeface="Arial"/>
              </a:rPr>
              <a:t>Design</a:t>
            </a:r>
            <a:r>
              <a:rPr sz="2800" spc="-9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B1B1B"/>
                </a:solidFill>
                <a:latin typeface="Arial"/>
                <a:cs typeface="Arial"/>
              </a:rPr>
              <a:t>Competition </a:t>
            </a:r>
            <a:r>
              <a:rPr sz="2800" spc="-170" dirty="0">
                <a:solidFill>
                  <a:srgbClr val="1B1B1B"/>
                </a:solidFill>
                <a:latin typeface="Arial"/>
                <a:cs typeface="Arial"/>
              </a:rPr>
              <a:t>People</a:t>
            </a:r>
            <a:r>
              <a:rPr sz="2800" spc="-1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2800" spc="-110" dirty="0">
                <a:solidFill>
                  <a:srgbClr val="1B1B1B"/>
                </a:solidFill>
                <a:latin typeface="Arial"/>
                <a:cs typeface="Arial"/>
              </a:rPr>
              <a:t>Prosperity</a:t>
            </a:r>
            <a:r>
              <a:rPr sz="2800" spc="-150" dirty="0">
                <a:solidFill>
                  <a:srgbClr val="1B1B1B"/>
                </a:solidFill>
                <a:latin typeface="Arial"/>
                <a:cs typeface="Arial"/>
              </a:rPr>
              <a:t> and</a:t>
            </a:r>
            <a:r>
              <a:rPr sz="2800" spc="-114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2800" spc="-140" dirty="0">
                <a:solidFill>
                  <a:srgbClr val="1B1B1B"/>
                </a:solidFill>
                <a:latin typeface="Arial"/>
                <a:cs typeface="Arial"/>
              </a:rPr>
              <a:t>Planet</a:t>
            </a:r>
            <a:r>
              <a:rPr sz="2800" spc="-9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2800" u="sng" spc="-3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P3</a:t>
            </a:r>
            <a:r>
              <a:rPr sz="2800" u="sng" spc="7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endParaRPr sz="2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115"/>
              </a:spcBef>
              <a:buChar char="•"/>
              <a:tabLst>
                <a:tab pos="299085" algn="l"/>
              </a:tabLst>
            </a:pPr>
            <a:r>
              <a:rPr sz="3200" spc="-540" dirty="0">
                <a:solidFill>
                  <a:srgbClr val="494F5D"/>
                </a:solidFill>
                <a:latin typeface="Arial"/>
                <a:cs typeface="Arial"/>
              </a:rPr>
              <a:t>EPA</a:t>
            </a:r>
            <a:r>
              <a:rPr sz="32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3200" spc="-100" dirty="0">
                <a:solidFill>
                  <a:srgbClr val="494F5D"/>
                </a:solidFill>
                <a:latin typeface="Arial"/>
                <a:cs typeface="Arial"/>
              </a:rPr>
              <a:t>collaborative</a:t>
            </a:r>
            <a:r>
              <a:rPr sz="3200" spc="-16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494F5D"/>
                </a:solidFill>
                <a:latin typeface="Arial"/>
                <a:cs typeface="Arial"/>
              </a:rPr>
              <a:t>funding:</a:t>
            </a:r>
            <a:endParaRPr sz="3200">
              <a:latin typeface="Arial"/>
              <a:cs typeface="Arial"/>
            </a:endParaRPr>
          </a:p>
          <a:p>
            <a:pPr marL="909319" marR="5080" lvl="1" indent="-287020">
              <a:lnSpc>
                <a:spcPts val="3020"/>
              </a:lnSpc>
              <a:spcBef>
                <a:spcPts val="1545"/>
              </a:spcBef>
              <a:buChar char="•"/>
              <a:tabLst>
                <a:tab pos="909319" algn="l"/>
              </a:tabLst>
            </a:pPr>
            <a:r>
              <a:rPr sz="2800" u="sng" spc="-14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Strategic</a:t>
            </a:r>
            <a:r>
              <a:rPr sz="2800" u="sng" spc="-13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27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Env.</a:t>
            </a:r>
            <a:r>
              <a:rPr sz="2800" u="sng" spc="-11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22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Research</a:t>
            </a:r>
            <a:r>
              <a:rPr sz="2800" u="sng" spc="-13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5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and</a:t>
            </a:r>
            <a:r>
              <a:rPr sz="2800" u="sng" spc="-12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Development</a:t>
            </a:r>
            <a:r>
              <a:rPr sz="2800" u="sng" spc="-16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7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Program</a:t>
            </a:r>
            <a:r>
              <a:rPr sz="2800" u="sng" spc="-12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37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(SERDP)</a:t>
            </a:r>
            <a:r>
              <a:rPr sz="2800" u="sng" spc="-7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5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and</a:t>
            </a:r>
            <a:r>
              <a:rPr sz="2800" u="sng" spc="-9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2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the</a:t>
            </a:r>
            <a:r>
              <a:rPr sz="2800" spc="-25" dirty="0">
                <a:solidFill>
                  <a:srgbClr val="005EA1"/>
                </a:solidFill>
                <a:latin typeface="Arial"/>
                <a:cs typeface="Arial"/>
              </a:rPr>
              <a:t> </a:t>
            </a:r>
            <a:r>
              <a:rPr sz="2800" u="sng" spc="-27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Env.</a:t>
            </a:r>
            <a:r>
              <a:rPr sz="2800" u="sng" spc="-10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3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Security </a:t>
            </a:r>
            <a:r>
              <a:rPr sz="2800" u="sng" spc="-24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Tech.</a:t>
            </a:r>
            <a:r>
              <a:rPr sz="2800" u="sng" spc="-10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8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Certification</a:t>
            </a:r>
            <a:r>
              <a:rPr sz="2800" u="sng" spc="-17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7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Program</a:t>
            </a:r>
            <a:r>
              <a:rPr sz="2800" u="sng" spc="-120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365" dirty="0">
                <a:solidFill>
                  <a:srgbClr val="005EA1"/>
                </a:solidFill>
                <a:uFill>
                  <a:solidFill>
                    <a:srgbClr val="005EA1"/>
                  </a:solidFill>
                </a:uFill>
                <a:latin typeface="Arial"/>
                <a:cs typeface="Arial"/>
                <a:hlinkClick r:id="rId7"/>
              </a:rPr>
              <a:t>(ESTCP)</a:t>
            </a:r>
            <a:r>
              <a:rPr sz="2800" spc="-365" dirty="0">
                <a:solidFill>
                  <a:srgbClr val="005EA1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75221" y="551181"/>
            <a:ext cx="4262120" cy="4249420"/>
            <a:chOff x="7475221" y="551181"/>
            <a:chExt cx="4262120" cy="4249420"/>
          </a:xfrm>
        </p:grpSpPr>
        <p:pic>
          <p:nvPicPr>
            <p:cNvPr id="4" name="object 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30360" y="2669540"/>
              <a:ext cx="2506979" cy="21310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3380" y="2702560"/>
              <a:ext cx="2387599" cy="20116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260204" y="2699385"/>
              <a:ext cx="2393950" cy="2018030"/>
            </a:xfrm>
            <a:custGeom>
              <a:avLst/>
              <a:gdLst/>
              <a:ahLst/>
              <a:cxnLst/>
              <a:rect l="l" t="t" r="r" b="b"/>
              <a:pathLst>
                <a:path w="2393950" h="2018029">
                  <a:moveTo>
                    <a:pt x="0" y="0"/>
                  </a:moveTo>
                  <a:lnTo>
                    <a:pt x="2393950" y="0"/>
                  </a:lnTo>
                  <a:lnTo>
                    <a:pt x="2393950" y="2018030"/>
                  </a:lnTo>
                  <a:lnTo>
                    <a:pt x="0" y="201803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427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57819" y="551181"/>
              <a:ext cx="3266439" cy="23469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90840" y="584200"/>
              <a:ext cx="3144011" cy="22275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87665" y="581025"/>
              <a:ext cx="3153410" cy="2233930"/>
            </a:xfrm>
            <a:custGeom>
              <a:avLst/>
              <a:gdLst/>
              <a:ahLst/>
              <a:cxnLst/>
              <a:rect l="l" t="t" r="r" b="b"/>
              <a:pathLst>
                <a:path w="3153409" h="2233930">
                  <a:moveTo>
                    <a:pt x="0" y="0"/>
                  </a:moveTo>
                  <a:lnTo>
                    <a:pt x="3153409" y="0"/>
                  </a:lnTo>
                  <a:lnTo>
                    <a:pt x="3153409" y="2233929"/>
                  </a:lnTo>
                  <a:lnTo>
                    <a:pt x="0" y="223392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427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75221" y="2339339"/>
              <a:ext cx="2357118" cy="21564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08240" y="2372360"/>
              <a:ext cx="2237739" cy="20370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05065" y="2369185"/>
              <a:ext cx="2244090" cy="2043430"/>
            </a:xfrm>
            <a:custGeom>
              <a:avLst/>
              <a:gdLst/>
              <a:ahLst/>
              <a:cxnLst/>
              <a:rect l="l" t="t" r="r" b="b"/>
              <a:pathLst>
                <a:path w="2244090" h="2043429">
                  <a:moveTo>
                    <a:pt x="0" y="0"/>
                  </a:moveTo>
                  <a:lnTo>
                    <a:pt x="2244090" y="0"/>
                  </a:lnTo>
                  <a:lnTo>
                    <a:pt x="2244090" y="2043430"/>
                  </a:lnTo>
                  <a:lnTo>
                    <a:pt x="0" y="204343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2427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515343" y="6356255"/>
            <a:ext cx="1339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5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248920"/>
            <a:ext cx="10598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Examples</a:t>
            </a:r>
            <a:r>
              <a:rPr spc="-55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EPA</a:t>
            </a:r>
            <a:r>
              <a:rPr spc="-40" dirty="0"/>
              <a:t> </a:t>
            </a:r>
            <a:r>
              <a:rPr dirty="0"/>
              <a:t>Funded</a:t>
            </a:r>
            <a:r>
              <a:rPr spc="-50" dirty="0"/>
              <a:t> </a:t>
            </a:r>
            <a:r>
              <a:rPr dirty="0"/>
              <a:t>Extramural</a:t>
            </a:r>
            <a:r>
              <a:rPr spc="-35" dirty="0"/>
              <a:t> </a:t>
            </a:r>
            <a:r>
              <a:rPr dirty="0"/>
              <a:t>PFAS</a:t>
            </a:r>
            <a:r>
              <a:rPr spc="-55" dirty="0"/>
              <a:t> </a:t>
            </a:r>
            <a:r>
              <a:rPr spc="-10" dirty="0"/>
              <a:t>Research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084" y="1026159"/>
            <a:ext cx="10996295" cy="447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68630" indent="-342900">
              <a:lnSpc>
                <a:spcPct val="100000"/>
              </a:lnSpc>
              <a:spcBef>
                <a:spcPts val="100"/>
              </a:spcBef>
              <a:buClr>
                <a:srgbClr val="152D51"/>
              </a:buClr>
              <a:buChar char="•"/>
              <a:tabLst>
                <a:tab pos="355600" algn="l"/>
              </a:tabLst>
            </a:pPr>
            <a:r>
              <a:rPr sz="2800" u="sng" spc="-4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PFAS</a:t>
            </a:r>
            <a:r>
              <a:rPr sz="28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uptake</a:t>
            </a:r>
            <a:r>
              <a:rPr sz="28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bioaccumulation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in</a:t>
            </a:r>
            <a:r>
              <a:rPr sz="28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plants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and</a:t>
            </a: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animals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in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agricultural,</a:t>
            </a:r>
            <a:r>
              <a:rPr sz="2800" spc="-45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800" u="sng" spc="-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rural,</a:t>
            </a:r>
            <a:r>
              <a:rPr sz="28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28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tribal</a:t>
            </a:r>
            <a:r>
              <a:rPr sz="28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communities</a:t>
            </a:r>
            <a:r>
              <a:rPr sz="28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8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(2023)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800"/>
              </a:spcBef>
              <a:buClr>
                <a:srgbClr val="005EA1"/>
              </a:buClr>
              <a:buChar char="•"/>
              <a:tabLst>
                <a:tab pos="354965" algn="l"/>
              </a:tabLst>
            </a:pPr>
            <a:r>
              <a:rPr sz="2800" u="sng" spc="-1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Nanosensor</a:t>
            </a: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technology</a:t>
            </a:r>
            <a:r>
              <a:rPr sz="28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to</a:t>
            </a: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7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detect,</a:t>
            </a:r>
            <a:r>
              <a:rPr sz="28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monitor,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and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degrade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pollutants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800" u="sng" spc="-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(2023)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800"/>
              </a:spcBef>
              <a:buClr>
                <a:srgbClr val="005EA1"/>
              </a:buClr>
              <a:buChar char="•"/>
              <a:tabLst>
                <a:tab pos="354965" algn="l"/>
              </a:tabLst>
            </a:pPr>
            <a:r>
              <a:rPr sz="2800" u="sng" spc="-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Multimedia</a:t>
            </a:r>
            <a:r>
              <a:rPr sz="28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8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measurements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8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to</a:t>
            </a: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evaluate</a:t>
            </a:r>
            <a:r>
              <a:rPr sz="28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800" u="sng" spc="-4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PFAS</a:t>
            </a:r>
            <a:r>
              <a:rPr sz="2800" u="sng" spc="-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exposure </a:t>
            </a:r>
            <a:r>
              <a:rPr sz="28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pathways</a:t>
            </a: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8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(2022)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lr>
                <a:srgbClr val="005EA1"/>
              </a:buClr>
              <a:buChar char="•"/>
              <a:tabLst>
                <a:tab pos="355600" algn="l"/>
              </a:tabLst>
            </a:pPr>
            <a:r>
              <a:rPr sz="2800" u="sng" spc="-1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Challenge:</a:t>
            </a:r>
            <a:r>
              <a:rPr sz="2800" u="sng" spc="-1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8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Innovative</a:t>
            </a:r>
            <a:r>
              <a:rPr sz="28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800" u="sng" spc="-2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ways</a:t>
            </a:r>
            <a:r>
              <a:rPr sz="2800" u="sng" spc="-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8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to</a:t>
            </a: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8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destroy</a:t>
            </a:r>
            <a:r>
              <a:rPr sz="28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800" u="sng" spc="-4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PFAS</a:t>
            </a:r>
            <a:r>
              <a:rPr sz="2800" u="sng" spc="-7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8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(2021)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lr>
                <a:srgbClr val="005EA1"/>
              </a:buClr>
              <a:buChar char="•"/>
              <a:tabLst>
                <a:tab pos="355600" algn="l"/>
              </a:tabLst>
            </a:pPr>
            <a:r>
              <a:rPr sz="2800" u="sng" spc="-4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PFAS</a:t>
            </a:r>
            <a:r>
              <a:rPr sz="28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8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impacts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800" u="sng" spc="-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in</a:t>
            </a:r>
            <a:r>
              <a:rPr sz="28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800" u="sng" spc="-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rural</a:t>
            </a:r>
            <a:r>
              <a:rPr sz="28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communities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and</a:t>
            </a:r>
            <a:r>
              <a:rPr sz="28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800" u="sng" spc="-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agricultural</a:t>
            </a:r>
            <a:r>
              <a:rPr sz="28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operations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8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(2020)</a:t>
            </a:r>
            <a:endParaRPr sz="2800">
              <a:latin typeface="Arial"/>
              <a:cs typeface="Arial"/>
            </a:endParaRPr>
          </a:p>
          <a:p>
            <a:pPr marL="355600" marR="631825" indent="-342900">
              <a:lnSpc>
                <a:spcPct val="100000"/>
              </a:lnSpc>
              <a:spcBef>
                <a:spcPts val="800"/>
              </a:spcBef>
              <a:buClr>
                <a:srgbClr val="005EA1"/>
              </a:buClr>
              <a:buChar char="•"/>
              <a:tabLst>
                <a:tab pos="355600" algn="l"/>
              </a:tabLst>
            </a:pPr>
            <a:r>
              <a:rPr sz="28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Practical</a:t>
            </a:r>
            <a:r>
              <a:rPr sz="28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methods </a:t>
            </a:r>
            <a:r>
              <a:rPr sz="28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to</a:t>
            </a:r>
            <a:r>
              <a:rPr sz="28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analyze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and</a:t>
            </a:r>
            <a:r>
              <a:rPr sz="28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treat</a:t>
            </a:r>
            <a:r>
              <a:rPr sz="28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emerging</a:t>
            </a:r>
            <a:r>
              <a:rPr sz="28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contaminants</a:t>
            </a:r>
            <a:r>
              <a:rPr sz="28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800" u="sng" spc="-3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(PFAS)</a:t>
            </a:r>
            <a:r>
              <a:rPr sz="2800" spc="-360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8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(2019)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lr>
                <a:srgbClr val="005EA1"/>
              </a:buClr>
              <a:buChar char="•"/>
              <a:tabLst>
                <a:tab pos="355600" algn="l"/>
              </a:tabLst>
            </a:pPr>
            <a:r>
              <a:rPr sz="28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Water</a:t>
            </a:r>
            <a:r>
              <a:rPr sz="28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800" u="sng" spc="-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quality</a:t>
            </a:r>
            <a:r>
              <a:rPr sz="28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8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and</a:t>
            </a:r>
            <a:r>
              <a:rPr sz="28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8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availability</a:t>
            </a:r>
            <a:r>
              <a:rPr sz="28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8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challenges</a:t>
            </a:r>
            <a:r>
              <a:rPr sz="28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8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of</a:t>
            </a:r>
            <a:r>
              <a:rPr sz="28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800" u="sng" spc="-47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PFAS</a:t>
            </a:r>
            <a:r>
              <a:rPr sz="28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28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(2019)</a:t>
            </a:r>
            <a:r>
              <a:rPr sz="2800" u="sng" spc="7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8"/>
              </a:rPr>
              <a:t> 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15343" y="6356255"/>
            <a:ext cx="1339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50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263723"/>
            <a:ext cx="689038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Restricting</a:t>
            </a:r>
            <a:r>
              <a:rPr spc="-15" dirty="0"/>
              <a:t> </a:t>
            </a:r>
            <a:r>
              <a:rPr dirty="0"/>
              <a:t>PFAS</a:t>
            </a:r>
            <a:r>
              <a:rPr spc="-60" dirty="0"/>
              <a:t> </a:t>
            </a:r>
            <a:r>
              <a:rPr dirty="0"/>
              <a:t>Use</a:t>
            </a:r>
            <a:r>
              <a:rPr spc="-55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spc="-10" dirty="0"/>
              <a:t>Sources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8561" y="759703"/>
            <a:ext cx="7178040" cy="46589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300"/>
              </a:spcBef>
              <a:buChar char="•"/>
              <a:tabLst>
                <a:tab pos="469900" algn="l"/>
              </a:tabLst>
            </a:pPr>
            <a:r>
              <a:rPr sz="2600" spc="-110" dirty="0">
                <a:solidFill>
                  <a:srgbClr val="001825"/>
                </a:solidFill>
                <a:latin typeface="Arial"/>
                <a:cs typeface="Arial"/>
              </a:rPr>
              <a:t>Significant</a:t>
            </a:r>
            <a:r>
              <a:rPr sz="2600" spc="-12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05" dirty="0">
                <a:solidFill>
                  <a:srgbClr val="001825"/>
                </a:solidFill>
                <a:latin typeface="Arial"/>
                <a:cs typeface="Arial"/>
              </a:rPr>
              <a:t>new</a:t>
            </a:r>
            <a:r>
              <a:rPr sz="26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80" dirty="0">
                <a:solidFill>
                  <a:srgbClr val="001825"/>
                </a:solidFill>
                <a:latin typeface="Arial"/>
                <a:cs typeface="Arial"/>
              </a:rPr>
              <a:t>use</a:t>
            </a:r>
            <a:r>
              <a:rPr sz="2600" spc="-15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00" dirty="0">
                <a:solidFill>
                  <a:srgbClr val="001825"/>
                </a:solidFill>
                <a:latin typeface="Arial"/>
                <a:cs typeface="Arial"/>
              </a:rPr>
              <a:t>rules</a:t>
            </a:r>
            <a:r>
              <a:rPr sz="26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315" dirty="0">
                <a:solidFill>
                  <a:srgbClr val="001825"/>
                </a:solidFill>
                <a:latin typeface="Arial"/>
                <a:cs typeface="Arial"/>
              </a:rPr>
              <a:t>(</a:t>
            </a:r>
            <a:r>
              <a:rPr sz="2600" u="sng" spc="-31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SNURS</a:t>
            </a:r>
            <a:r>
              <a:rPr sz="2600" spc="-315" dirty="0">
                <a:solidFill>
                  <a:srgbClr val="001825"/>
                </a:solidFill>
                <a:latin typeface="Arial"/>
                <a:cs typeface="Arial"/>
              </a:rPr>
              <a:t>)</a:t>
            </a:r>
            <a:r>
              <a:rPr sz="2600" spc="-12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355" dirty="0">
                <a:solidFill>
                  <a:srgbClr val="001825"/>
                </a:solidFill>
                <a:latin typeface="Arial"/>
                <a:cs typeface="Arial"/>
              </a:rPr>
              <a:t>TSCA.</a:t>
            </a:r>
            <a:endParaRPr sz="26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Clr>
                <a:srgbClr val="001825"/>
              </a:buClr>
              <a:buChar char="•"/>
              <a:tabLst>
                <a:tab pos="469900" algn="l"/>
              </a:tabLst>
            </a:pPr>
            <a:r>
              <a:rPr sz="2600" u="sng" spc="-14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172</a:t>
            </a:r>
            <a:r>
              <a:rPr sz="26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6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new</a:t>
            </a:r>
            <a:r>
              <a:rPr sz="26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600" u="sng" spc="-4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PFAS</a:t>
            </a:r>
            <a:r>
              <a:rPr sz="2600" spc="-110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600" spc="-145" dirty="0">
                <a:solidFill>
                  <a:srgbClr val="001825"/>
                </a:solidFill>
                <a:latin typeface="Arial"/>
                <a:cs typeface="Arial"/>
              </a:rPr>
              <a:t>added</a:t>
            </a:r>
            <a:r>
              <a:rPr sz="2600" spc="-12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1825"/>
                </a:solidFill>
                <a:latin typeface="Arial"/>
                <a:cs typeface="Arial"/>
              </a:rPr>
              <a:t>to</a:t>
            </a:r>
            <a:r>
              <a:rPr sz="26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001825"/>
                </a:solidFill>
                <a:latin typeface="Arial"/>
                <a:cs typeface="Arial"/>
              </a:rPr>
              <a:t>TRI.</a:t>
            </a:r>
            <a:endParaRPr sz="26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Clr>
                <a:srgbClr val="09528F"/>
              </a:buClr>
              <a:buChar char="•"/>
              <a:tabLst>
                <a:tab pos="469900" algn="l"/>
              </a:tabLst>
            </a:pPr>
            <a:r>
              <a:rPr sz="2600" u="sng" spc="-1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Removal</a:t>
            </a:r>
            <a:r>
              <a:rPr sz="26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6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of</a:t>
            </a:r>
            <a:r>
              <a:rPr sz="26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600" u="sng" spc="-4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PFAS</a:t>
            </a:r>
            <a:r>
              <a:rPr sz="26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600" u="sng" spc="-2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as</a:t>
            </a:r>
            <a:r>
              <a:rPr sz="26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6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inert</a:t>
            </a:r>
            <a:r>
              <a:rPr sz="2600" u="sng" spc="-114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6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ingredients</a:t>
            </a:r>
            <a:r>
              <a:rPr sz="26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600" u="sng" spc="-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in</a:t>
            </a:r>
            <a:r>
              <a:rPr sz="26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6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pesticides</a:t>
            </a:r>
            <a:r>
              <a:rPr sz="2600" spc="-80" dirty="0">
                <a:latin typeface="Arial"/>
                <a:cs typeface="Arial"/>
              </a:rPr>
              <a:t>.</a:t>
            </a:r>
            <a:endParaRPr sz="2600" dirty="0">
              <a:latin typeface="Arial"/>
              <a:cs typeface="Arial"/>
            </a:endParaRPr>
          </a:p>
          <a:p>
            <a:pPr marL="469900" marR="645795" indent="-457200">
              <a:lnSpc>
                <a:spcPct val="100000"/>
              </a:lnSpc>
              <a:spcBef>
                <a:spcPts val="1200"/>
              </a:spcBef>
              <a:buChar char="•"/>
              <a:tabLst>
                <a:tab pos="469900" algn="l"/>
              </a:tabLst>
            </a:pPr>
            <a:r>
              <a:rPr sz="2600" u="sng" spc="-85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National</a:t>
            </a:r>
            <a:r>
              <a:rPr sz="2600" u="sng" spc="-100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600" u="sng" spc="-440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PFAS</a:t>
            </a:r>
            <a:r>
              <a:rPr sz="2600" u="sng" spc="-114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600" u="sng" spc="-180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Testing</a:t>
            </a:r>
            <a:r>
              <a:rPr sz="2600" u="sng" spc="-145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600" u="sng" spc="-140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Strategy</a:t>
            </a:r>
            <a:r>
              <a:rPr sz="2600" u="sng" spc="-120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600" u="sng" spc="-225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Test</a:t>
            </a:r>
            <a:r>
              <a:rPr sz="2600" u="sng" spc="-130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600" u="sng" spc="-10" dirty="0">
                <a:solidFill>
                  <a:srgbClr val="09528F"/>
                </a:solidFill>
                <a:uFill>
                  <a:solidFill>
                    <a:srgbClr val="09528F"/>
                  </a:solidFill>
                </a:uFill>
                <a:latin typeface="Arial"/>
                <a:cs typeface="Arial"/>
                <a:hlinkClick r:id="rId5"/>
              </a:rPr>
              <a:t>Orders</a:t>
            </a:r>
            <a:r>
              <a:rPr sz="2600" spc="-10" dirty="0">
                <a:solidFill>
                  <a:srgbClr val="09528F"/>
                </a:solidFill>
                <a:latin typeface="Arial"/>
                <a:cs typeface="Arial"/>
              </a:rPr>
              <a:t> </a:t>
            </a:r>
            <a:r>
              <a:rPr sz="2600" spc="-110" dirty="0">
                <a:solidFill>
                  <a:srgbClr val="001825"/>
                </a:solidFill>
                <a:latin typeface="Arial"/>
                <a:cs typeface="Arial"/>
              </a:rPr>
              <a:t>requires</a:t>
            </a:r>
            <a:r>
              <a:rPr sz="2600" spc="-9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00" dirty="0">
                <a:solidFill>
                  <a:srgbClr val="001825"/>
                </a:solidFill>
                <a:latin typeface="Arial"/>
                <a:cs typeface="Arial"/>
              </a:rPr>
              <a:t>manufacturers</a:t>
            </a:r>
            <a:r>
              <a:rPr sz="2600" spc="-9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1825"/>
                </a:solidFill>
                <a:latin typeface="Arial"/>
                <a:cs typeface="Arial"/>
              </a:rPr>
              <a:t>to</a:t>
            </a:r>
            <a:r>
              <a:rPr sz="26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85" dirty="0">
                <a:solidFill>
                  <a:srgbClr val="001825"/>
                </a:solidFill>
                <a:latin typeface="Arial"/>
                <a:cs typeface="Arial"/>
              </a:rPr>
              <a:t>provide</a:t>
            </a:r>
            <a:r>
              <a:rPr sz="2600" spc="-10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440" dirty="0">
                <a:solidFill>
                  <a:srgbClr val="001825"/>
                </a:solidFill>
                <a:latin typeface="Arial"/>
                <a:cs typeface="Arial"/>
              </a:rPr>
              <a:t>PFAS</a:t>
            </a:r>
            <a:r>
              <a:rPr sz="2600" spc="-11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70" dirty="0">
                <a:solidFill>
                  <a:srgbClr val="001825"/>
                </a:solidFill>
                <a:latin typeface="Arial"/>
                <a:cs typeface="Arial"/>
              </a:rPr>
              <a:t>data.</a:t>
            </a:r>
            <a:endParaRPr sz="2600" dirty="0">
              <a:latin typeface="Arial"/>
              <a:cs typeface="Arial"/>
            </a:endParaRPr>
          </a:p>
          <a:p>
            <a:pPr marL="469900" marR="1673225" indent="-457834">
              <a:lnSpc>
                <a:spcPct val="100000"/>
              </a:lnSpc>
              <a:spcBef>
                <a:spcPts val="1200"/>
              </a:spcBef>
              <a:buClr>
                <a:srgbClr val="0562C1"/>
              </a:buClr>
              <a:buChar char="•"/>
              <a:tabLst>
                <a:tab pos="469900" algn="l"/>
              </a:tabLst>
            </a:pPr>
            <a:r>
              <a:rPr sz="2600" u="sng" spc="-16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Program</a:t>
            </a:r>
            <a:r>
              <a:rPr sz="2600" u="sng" spc="-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600" u="sng" spc="-1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Plan</a:t>
            </a:r>
            <a:r>
              <a:rPr sz="26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26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6"/>
              </a:rPr>
              <a:t>15</a:t>
            </a:r>
            <a:r>
              <a:rPr sz="2600" spc="-130" dirty="0">
                <a:solidFill>
                  <a:srgbClr val="494F5D"/>
                </a:solidFill>
                <a:latin typeface="Arial"/>
                <a:cs typeface="Arial"/>
              </a:rPr>
              <a:t>,</a:t>
            </a:r>
            <a:r>
              <a:rPr sz="26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600" spc="-120" dirty="0">
                <a:solidFill>
                  <a:srgbClr val="001825"/>
                </a:solidFill>
                <a:latin typeface="Arial"/>
                <a:cs typeface="Arial"/>
              </a:rPr>
              <a:t>revised </a:t>
            </a:r>
            <a:r>
              <a:rPr sz="2600" spc="-40" dirty="0">
                <a:solidFill>
                  <a:srgbClr val="001825"/>
                </a:solidFill>
                <a:latin typeface="Arial"/>
                <a:cs typeface="Arial"/>
              </a:rPr>
              <a:t>effluent</a:t>
            </a:r>
            <a:r>
              <a:rPr sz="2600" spc="-16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80" dirty="0">
                <a:solidFill>
                  <a:srgbClr val="001825"/>
                </a:solidFill>
                <a:latin typeface="Arial"/>
                <a:cs typeface="Arial"/>
              </a:rPr>
              <a:t>and </a:t>
            </a:r>
            <a:r>
              <a:rPr sz="2600" spc="-55" dirty="0">
                <a:solidFill>
                  <a:srgbClr val="001825"/>
                </a:solidFill>
                <a:latin typeface="Arial"/>
                <a:cs typeface="Arial"/>
              </a:rPr>
              <a:t>pretreatment</a:t>
            </a:r>
            <a:r>
              <a:rPr sz="2600" spc="-7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35" dirty="0">
                <a:solidFill>
                  <a:srgbClr val="001825"/>
                </a:solidFill>
                <a:latin typeface="Arial"/>
                <a:cs typeface="Arial"/>
              </a:rPr>
              <a:t>standards.</a:t>
            </a:r>
            <a:endParaRPr sz="26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Clr>
                <a:srgbClr val="0562C1"/>
              </a:buClr>
              <a:buChar char="•"/>
              <a:tabLst>
                <a:tab pos="469900" algn="l"/>
              </a:tabLst>
            </a:pPr>
            <a:r>
              <a:rPr sz="26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Addressing</a:t>
            </a:r>
            <a:r>
              <a:rPr sz="26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600" u="sng" spc="-4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PFAS</a:t>
            </a:r>
            <a:r>
              <a:rPr sz="2600" u="sng" spc="-15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600" u="sng" spc="-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in</a:t>
            </a:r>
            <a:r>
              <a:rPr sz="26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600" u="sng" spc="-3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NPDES</a:t>
            </a:r>
            <a:r>
              <a:rPr sz="2600" u="sng" spc="-1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26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7"/>
              </a:rPr>
              <a:t>Permitting</a:t>
            </a:r>
            <a:r>
              <a:rPr sz="26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</a:rPr>
              <a:t>.</a:t>
            </a:r>
            <a:endParaRPr sz="26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Char char="•"/>
              <a:tabLst>
                <a:tab pos="469900" algn="l"/>
              </a:tabLst>
            </a:pPr>
            <a:r>
              <a:rPr sz="2600" spc="-225" dirty="0">
                <a:solidFill>
                  <a:srgbClr val="001825"/>
                </a:solidFill>
                <a:latin typeface="Arial"/>
                <a:cs typeface="Arial"/>
              </a:rPr>
              <a:t>Risk</a:t>
            </a:r>
            <a:r>
              <a:rPr sz="2600" spc="-12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190" dirty="0">
                <a:solidFill>
                  <a:srgbClr val="001825"/>
                </a:solidFill>
                <a:latin typeface="Arial"/>
                <a:cs typeface="Arial"/>
              </a:rPr>
              <a:t>Assessment</a:t>
            </a:r>
            <a:r>
              <a:rPr sz="2600" spc="-175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1825"/>
                </a:solidFill>
                <a:latin typeface="Arial"/>
                <a:cs typeface="Arial"/>
              </a:rPr>
              <a:t>for</a:t>
            </a:r>
            <a:r>
              <a:rPr sz="2600" spc="-130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440" dirty="0">
                <a:solidFill>
                  <a:srgbClr val="001825"/>
                </a:solidFill>
                <a:latin typeface="Arial"/>
                <a:cs typeface="Arial"/>
              </a:rPr>
              <a:t>PFAS</a:t>
            </a:r>
            <a:r>
              <a:rPr sz="2600" spc="-114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spc="-30" dirty="0">
                <a:solidFill>
                  <a:srgbClr val="001825"/>
                </a:solidFill>
                <a:latin typeface="Arial"/>
                <a:cs typeface="Arial"/>
              </a:rPr>
              <a:t>in</a:t>
            </a:r>
            <a:r>
              <a:rPr sz="2600" spc="-114" dirty="0">
                <a:solidFill>
                  <a:srgbClr val="001825"/>
                </a:solidFill>
                <a:latin typeface="Arial"/>
                <a:cs typeface="Arial"/>
              </a:rPr>
              <a:t> </a:t>
            </a:r>
            <a:r>
              <a:rPr sz="26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8"/>
              </a:rPr>
              <a:t>biosolids.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8445" y="5808908"/>
            <a:ext cx="3709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10" dirty="0">
                <a:solidFill>
                  <a:srgbClr val="494F5D"/>
                </a:solidFill>
                <a:uFill>
                  <a:solidFill>
                    <a:srgbClr val="494F5D"/>
                  </a:solidFill>
                </a:uFill>
                <a:latin typeface="Tahoma"/>
                <a:cs typeface="Tahoma"/>
                <a:hlinkClick r:id="rId9"/>
              </a:rPr>
              <a:t>https://www.atsdr.cdc.gov/pfas/health-effects/us-population.html</a:t>
            </a:r>
            <a:endParaRPr sz="1000" dirty="0">
              <a:latin typeface="Tahoma"/>
              <a:cs typeface="Tahoma"/>
            </a:endParaRPr>
          </a:p>
        </p:txBody>
      </p: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07175" y="457084"/>
            <a:ext cx="2283459" cy="1935479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01016" y="170097"/>
            <a:ext cx="2283459" cy="1938970"/>
          </a:xfrm>
          <a:prstGeom prst="rect">
            <a:avLst/>
          </a:prstGeom>
        </p:spPr>
      </p:pic>
      <p:pic>
        <p:nvPicPr>
          <p:cNvPr id="23" name="Picture 22" descr="A graph showing the Blood Levels of Most Common PFAS in People in the U.S. 1999 - 2018. X-Axis &quot;NHANES Cycle&quot;; Y-Axis &quot;Average Blood PFAS Level&quot;. A call out shows that in 2017-2018, PFOS has a concentration of 4.3 micrograms per Liter or ppb; PFOA is 1.4, PFHxS 1.1 and PFNA &lt;1">
            <a:extLst>
              <a:ext uri="{FF2B5EF4-FFF2-40B4-BE49-F238E27FC236}">
                <a16:creationId xmlns:a16="http://schemas.microsoft.com/office/drawing/2014/main" id="{E35148E0-DBC2-B28F-A4F7-7A271DCCB5D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" r="1882" b="7062"/>
          <a:stretch/>
        </p:blipFill>
        <p:spPr>
          <a:xfrm>
            <a:off x="7711949" y="2392563"/>
            <a:ext cx="4181705" cy="33258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036" y="282115"/>
            <a:ext cx="79800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Restrict</a:t>
            </a:r>
            <a:r>
              <a:rPr spc="-20" dirty="0"/>
              <a:t> </a:t>
            </a:r>
            <a:r>
              <a:rPr dirty="0"/>
              <a:t>PFAS</a:t>
            </a:r>
            <a:r>
              <a:rPr spc="-45" dirty="0"/>
              <a:t> </a:t>
            </a:r>
            <a:r>
              <a:rPr dirty="0"/>
              <a:t>in</a:t>
            </a:r>
            <a:r>
              <a:rPr spc="-55" dirty="0"/>
              <a:t> </a:t>
            </a:r>
            <a:r>
              <a:rPr dirty="0"/>
              <a:t>Drinking Water</a:t>
            </a:r>
            <a:r>
              <a:rPr spc="-50" dirty="0"/>
              <a:t> </a:t>
            </a:r>
            <a:r>
              <a:rPr spc="-10" dirty="0"/>
              <a:t>(NEW)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2230" y="762261"/>
            <a:ext cx="11395710" cy="14331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300"/>
              </a:spcBef>
              <a:buChar char="•"/>
              <a:tabLst>
                <a:tab pos="469265" algn="l"/>
              </a:tabLst>
            </a:pP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National</a:t>
            </a:r>
            <a:r>
              <a:rPr sz="2400" spc="-7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Primary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Drinking</a:t>
            </a:r>
            <a:r>
              <a:rPr sz="2400" spc="-15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Water</a:t>
            </a:r>
            <a:r>
              <a:rPr sz="24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25" dirty="0">
                <a:solidFill>
                  <a:srgbClr val="494F5D"/>
                </a:solidFill>
                <a:latin typeface="Arial"/>
                <a:cs typeface="Arial"/>
              </a:rPr>
              <a:t>Regulation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95" dirty="0">
                <a:solidFill>
                  <a:srgbClr val="494F5D"/>
                </a:solidFill>
                <a:latin typeface="Arial"/>
                <a:cs typeface="Arial"/>
              </a:rPr>
              <a:t>(</a:t>
            </a:r>
            <a:r>
              <a:rPr sz="2400" u="sng" spc="-1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NPDWR/MCL</a:t>
            </a:r>
            <a:r>
              <a:rPr sz="2400" spc="-195" dirty="0">
                <a:solidFill>
                  <a:srgbClr val="494F5D"/>
                </a:solidFill>
                <a:latin typeface="Arial"/>
                <a:cs typeface="Arial"/>
              </a:rPr>
              <a:t>)</a:t>
            </a:r>
            <a:r>
              <a:rPr sz="2400" spc="-8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for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six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9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2400" spc="-8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compounds.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har char="•"/>
              <a:tabLst>
                <a:tab pos="469265" algn="l"/>
              </a:tabLst>
            </a:pPr>
            <a:r>
              <a:rPr sz="2400" spc="-175" dirty="0">
                <a:solidFill>
                  <a:srgbClr val="494F5D"/>
                </a:solidFill>
                <a:latin typeface="Arial"/>
                <a:cs typeface="Arial"/>
              </a:rPr>
              <a:t>New,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494F5D"/>
                </a:solidFill>
                <a:latin typeface="Arial"/>
                <a:cs typeface="Arial"/>
              </a:rPr>
              <a:t>additional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95" dirty="0">
                <a:solidFill>
                  <a:srgbClr val="494F5D"/>
                </a:solidFill>
                <a:latin typeface="Arial"/>
                <a:cs typeface="Arial"/>
              </a:rPr>
              <a:t>$1B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494F5D"/>
                </a:solidFill>
                <a:latin typeface="Arial"/>
                <a:cs typeface="Arial"/>
              </a:rPr>
              <a:t>in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494F5D"/>
                </a:solidFill>
                <a:latin typeface="Arial"/>
                <a:cs typeface="Arial"/>
              </a:rPr>
              <a:t>funding,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Investing</a:t>
            </a:r>
            <a:r>
              <a:rPr sz="2400" u="sng" spc="-12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in</a:t>
            </a:r>
            <a:r>
              <a:rPr sz="24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America</a:t>
            </a:r>
            <a:r>
              <a:rPr sz="2400" spc="-140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94F5D"/>
                </a:solidFill>
                <a:latin typeface="Arial"/>
                <a:cs typeface="Arial"/>
              </a:rPr>
              <a:t>for</a:t>
            </a:r>
            <a:r>
              <a:rPr sz="2400" spc="-8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494F5D"/>
                </a:solidFill>
                <a:latin typeface="Arial"/>
                <a:cs typeface="Arial"/>
              </a:rPr>
              <a:t>testing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and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494F5D"/>
                </a:solidFill>
                <a:latin typeface="Arial"/>
                <a:cs typeface="Arial"/>
              </a:rPr>
              <a:t>treatment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including</a:t>
            </a:r>
            <a:endParaRPr sz="2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40"/>
              </a:spcBef>
            </a:pP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$82.9M</a:t>
            </a:r>
            <a:r>
              <a:rPr sz="24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4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allotted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to</a:t>
            </a:r>
            <a:r>
              <a:rPr sz="24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3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CA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94F5D"/>
                </a:solidFill>
                <a:latin typeface="Arial"/>
                <a:cs typeface="Arial"/>
              </a:rPr>
              <a:t>for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494F5D"/>
                </a:solidFill>
                <a:latin typeface="Arial"/>
                <a:cs typeface="Arial"/>
              </a:rPr>
              <a:t>Emerging</a:t>
            </a:r>
            <a:r>
              <a:rPr sz="2400" spc="-13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Contaminants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494F5D"/>
                </a:solidFill>
                <a:latin typeface="Arial"/>
                <a:cs typeface="Arial"/>
              </a:rPr>
              <a:t>in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30" dirty="0">
                <a:solidFill>
                  <a:srgbClr val="494F5D"/>
                </a:solidFill>
                <a:latin typeface="Arial"/>
                <a:cs typeface="Arial"/>
              </a:rPr>
              <a:t>Small/Disadvantaged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494F5D"/>
                </a:solidFill>
                <a:latin typeface="Arial"/>
                <a:cs typeface="Arial"/>
              </a:rPr>
              <a:t>Communities.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 descr="Table showing the Final MCL (enforceable) for PFOA 4.0 parts per trillion or ppt, PFOS 4.0 ppt, PFHxS 10 ppt, PFNA 10 ppt, HFPO-DA (GenX) 10 ppt and Mixtures containing two or more of PFHxS, PFNA, HFPO-DA and PFBS 1 (unites). 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640" y="2418079"/>
            <a:ext cx="11282679" cy="3515359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74561" y="2443210"/>
          <a:ext cx="11158218" cy="3388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29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1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Compound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2269AE"/>
                    </a:solidFill>
                  </a:tcPr>
                </a:tc>
                <a:tc>
                  <a:txBody>
                    <a:bodyPr/>
                    <a:lstStyle/>
                    <a:p>
                      <a:pPr marL="2514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Final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MCLG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2269AE"/>
                    </a:solidFill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Final</a:t>
                      </a:r>
                      <a:r>
                        <a:rPr sz="2000" b="1" spc="-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MCL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(enforceable)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2269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PFOA</a:t>
                      </a:r>
                      <a:endParaRPr sz="2000" dirty="0">
                        <a:latin typeface="Tahoma"/>
                        <a:cs typeface="Tahoma"/>
                      </a:endParaRPr>
                    </a:p>
                  </a:txBody>
                  <a:tcPr marL="0" marR="0" marT="196215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Zero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196215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26364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4.0</a:t>
                      </a:r>
                      <a:r>
                        <a:rPr sz="2000" b="1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parts</a:t>
                      </a:r>
                      <a:r>
                        <a:rPr sz="2000" b="1" spc="-4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per</a:t>
                      </a:r>
                      <a:r>
                        <a:rPr sz="2000" b="1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trillion</a:t>
                      </a:r>
                      <a:r>
                        <a:rPr sz="2000" b="1" spc="-3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1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(ppt)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(also</a:t>
                      </a: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expressed</a:t>
                      </a:r>
                      <a:r>
                        <a:rPr sz="2000" spc="-9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as</a:t>
                      </a:r>
                      <a:r>
                        <a:rPr sz="2000" spc="-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ng/L)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PFOS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Zero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4.0</a:t>
                      </a:r>
                      <a:r>
                        <a:rPr sz="2000" b="1" spc="-3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ppt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spc="-1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PFHxS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10</a:t>
                      </a:r>
                      <a:r>
                        <a:rPr sz="2000" spc="-1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ppt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10</a:t>
                      </a:r>
                      <a:r>
                        <a:rPr sz="2000" b="1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ppt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PFNA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10</a:t>
                      </a:r>
                      <a:r>
                        <a:rPr sz="2000" spc="-1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ppt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10</a:t>
                      </a:r>
                      <a:r>
                        <a:rPr sz="2000" b="1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ppt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spc="-1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HFPO-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DA </a:t>
                      </a:r>
                      <a:r>
                        <a:rPr sz="2000" spc="-1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(GenX)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10</a:t>
                      </a:r>
                      <a:r>
                        <a:rPr sz="2000" spc="-1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ppt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10</a:t>
                      </a:r>
                      <a:r>
                        <a:rPr sz="2000" b="1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ppt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CCD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92075" marR="18415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Mixtures</a:t>
                      </a:r>
                      <a:r>
                        <a:rPr sz="2000" spc="-5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containing</a:t>
                      </a:r>
                      <a:r>
                        <a:rPr sz="2000" spc="-4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two</a:t>
                      </a:r>
                      <a:r>
                        <a:rPr sz="2000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or</a:t>
                      </a:r>
                      <a:r>
                        <a:rPr sz="2000" spc="-4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more</a:t>
                      </a:r>
                      <a:r>
                        <a:rPr sz="2000" spc="-4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2000" spc="-3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PFHxS,</a:t>
                      </a:r>
                      <a:r>
                        <a:rPr sz="2000" spc="-1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1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PFNA, HFPO-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DA,</a:t>
                      </a:r>
                      <a:r>
                        <a:rPr sz="2000" spc="-2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PFBS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33147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1 </a:t>
                      </a:r>
                      <a:r>
                        <a:rPr sz="2000" spc="-1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(unitless) </a:t>
                      </a:r>
                      <a:r>
                        <a:rPr sz="200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Hazard</a:t>
                      </a:r>
                      <a:r>
                        <a:rPr sz="2000" spc="-5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spc="-2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Index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5767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2000" b="1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2000" b="1" spc="-15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494F5D"/>
                          </a:solidFill>
                          <a:latin typeface="Tahoma"/>
                          <a:cs typeface="Tahoma"/>
                        </a:rPr>
                        <a:t>(unitless) </a:t>
                      </a:r>
                      <a:r>
                        <a:rPr sz="2000" b="1" u="sng" dirty="0">
                          <a:solidFill>
                            <a:srgbClr val="2269AE"/>
                          </a:solidFill>
                          <a:uFill>
                            <a:solidFill>
                              <a:srgbClr val="2269AE"/>
                            </a:solidFill>
                          </a:uFill>
                          <a:latin typeface="Tahoma"/>
                          <a:cs typeface="Tahoma"/>
                          <a:hlinkClick r:id="rId6"/>
                        </a:rPr>
                        <a:t>Hazard</a:t>
                      </a:r>
                      <a:r>
                        <a:rPr sz="2000" b="1" u="sng" spc="-60" dirty="0">
                          <a:solidFill>
                            <a:srgbClr val="2269AE"/>
                          </a:solidFill>
                          <a:uFill>
                            <a:solidFill>
                              <a:srgbClr val="2269AE"/>
                            </a:solidFill>
                          </a:uFill>
                          <a:latin typeface="Tahoma"/>
                          <a:cs typeface="Tahoma"/>
                          <a:hlinkClick r:id="rId6"/>
                        </a:rPr>
                        <a:t> </a:t>
                      </a:r>
                      <a:r>
                        <a:rPr sz="2000" b="1" u="sng" spc="-10" dirty="0">
                          <a:solidFill>
                            <a:srgbClr val="2269AE"/>
                          </a:solidFill>
                          <a:uFill>
                            <a:solidFill>
                              <a:srgbClr val="2269AE"/>
                            </a:solidFill>
                          </a:uFill>
                          <a:latin typeface="Tahoma"/>
                          <a:cs typeface="Tahoma"/>
                          <a:hlinkClick r:id="rId6"/>
                        </a:rPr>
                        <a:t>Index</a:t>
                      </a:r>
                      <a:endParaRPr sz="2000" dirty="0">
                        <a:latin typeface="Tahoma"/>
                        <a:cs typeface="Tahoma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494F5D"/>
                      </a:solidFill>
                      <a:prstDash val="solid"/>
                    </a:lnL>
                    <a:lnR w="12700">
                      <a:solidFill>
                        <a:srgbClr val="494F5D"/>
                      </a:solidFill>
                      <a:prstDash val="solid"/>
                    </a:lnR>
                    <a:lnT w="12700">
                      <a:solidFill>
                        <a:srgbClr val="494F5D"/>
                      </a:solidFill>
                      <a:prstDash val="solid"/>
                    </a:lnT>
                    <a:lnB w="12700">
                      <a:solidFill>
                        <a:srgbClr val="494F5D"/>
                      </a:solidFill>
                      <a:prstDash val="solid"/>
                    </a:lnB>
                    <a:solidFill>
                      <a:srgbClr val="E8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1515343" y="6356255"/>
            <a:ext cx="1339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50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036" y="258818"/>
            <a:ext cx="65138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Restrict</a:t>
            </a:r>
            <a:r>
              <a:rPr spc="-25" dirty="0"/>
              <a:t> </a:t>
            </a:r>
            <a:r>
              <a:rPr dirty="0"/>
              <a:t>PFAS</a:t>
            </a:r>
            <a:r>
              <a:rPr spc="-55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dirty="0"/>
              <a:t>Drinking</a:t>
            </a:r>
            <a:r>
              <a:rPr spc="-5" dirty="0"/>
              <a:t> </a:t>
            </a:r>
            <a:r>
              <a:rPr spc="-10" dirty="0"/>
              <a:t>Water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2230" y="860926"/>
            <a:ext cx="8087995" cy="4739640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700"/>
              </a:spcBef>
              <a:buChar char="•"/>
              <a:tabLst>
                <a:tab pos="469265" algn="l"/>
              </a:tabLst>
            </a:pPr>
            <a:r>
              <a:rPr sz="2400" spc="-400" dirty="0">
                <a:solidFill>
                  <a:srgbClr val="494F5D"/>
                </a:solidFill>
                <a:latin typeface="Arial"/>
                <a:cs typeface="Arial"/>
              </a:rPr>
              <a:t>EPA</a:t>
            </a:r>
            <a:r>
              <a:rPr sz="24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494F5D"/>
                </a:solidFill>
                <a:latin typeface="Arial"/>
                <a:cs typeface="Arial"/>
              </a:rPr>
              <a:t>drinking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494F5D"/>
                </a:solidFill>
                <a:latin typeface="Arial"/>
                <a:cs typeface="Arial"/>
              </a:rPr>
              <a:t>water</a:t>
            </a:r>
            <a:r>
              <a:rPr sz="2400" spc="-13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494F5D"/>
                </a:solidFill>
                <a:latin typeface="Arial"/>
                <a:cs typeface="Arial"/>
              </a:rPr>
              <a:t>method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for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29</a:t>
            </a:r>
            <a:r>
              <a:rPr sz="24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9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25" dirty="0">
                <a:solidFill>
                  <a:srgbClr val="494F5D"/>
                </a:solidFill>
                <a:latin typeface="Arial"/>
                <a:cs typeface="Arial"/>
              </a:rPr>
              <a:t>(</a:t>
            </a:r>
            <a:r>
              <a:rPr sz="2400" u="sng" spc="-12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537.1</a:t>
            </a:r>
            <a:r>
              <a:rPr sz="24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u="sng" spc="-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2"/>
              </a:rPr>
              <a:t>533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).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600"/>
              </a:spcBef>
              <a:buChar char="•"/>
              <a:tabLst>
                <a:tab pos="469265" algn="l"/>
              </a:tabLst>
            </a:pPr>
            <a:r>
              <a:rPr sz="2400" spc="-350" dirty="0">
                <a:solidFill>
                  <a:srgbClr val="494F5D"/>
                </a:solidFill>
                <a:latin typeface="Arial"/>
                <a:cs typeface="Arial"/>
              </a:rPr>
              <a:t>CA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90" dirty="0">
                <a:solidFill>
                  <a:srgbClr val="494F5D"/>
                </a:solidFill>
                <a:latin typeface="Arial"/>
                <a:cs typeface="Arial"/>
              </a:rPr>
              <a:t>Research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collaboration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494F5D"/>
                </a:solidFill>
                <a:latin typeface="Arial"/>
                <a:cs typeface="Arial"/>
              </a:rPr>
              <a:t>on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Non-</a:t>
            </a:r>
            <a:r>
              <a:rPr sz="2400" spc="-160" dirty="0">
                <a:solidFill>
                  <a:srgbClr val="494F5D"/>
                </a:solidFill>
                <a:latin typeface="Arial"/>
                <a:cs typeface="Arial"/>
              </a:rPr>
              <a:t>Targeted</a:t>
            </a:r>
            <a:r>
              <a:rPr sz="2400" spc="-6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9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24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Analysis.</a:t>
            </a:r>
            <a:endParaRPr sz="2400">
              <a:latin typeface="Arial"/>
              <a:cs typeface="Arial"/>
            </a:endParaRPr>
          </a:p>
          <a:p>
            <a:pPr marL="469900" marR="607060" indent="-457834">
              <a:lnSpc>
                <a:spcPct val="100000"/>
              </a:lnSpc>
              <a:spcBef>
                <a:spcPts val="1600"/>
              </a:spcBef>
              <a:buChar char="•"/>
              <a:tabLst>
                <a:tab pos="469900" algn="l"/>
              </a:tabLst>
            </a:pPr>
            <a:r>
              <a:rPr sz="2400" spc="-395" dirty="0">
                <a:solidFill>
                  <a:srgbClr val="494F5D"/>
                </a:solidFill>
                <a:latin typeface="Arial"/>
                <a:cs typeface="Arial"/>
              </a:rPr>
              <a:t>EPA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Drinking</a:t>
            </a:r>
            <a:r>
              <a:rPr sz="2400" u="sng" spc="-1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9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Water</a:t>
            </a:r>
            <a:r>
              <a:rPr sz="2400" u="sng" spc="-9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Treatability</a:t>
            </a:r>
            <a:r>
              <a:rPr sz="24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400" u="sng" spc="-1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3"/>
              </a:rPr>
              <a:t>Database</a:t>
            </a:r>
            <a:r>
              <a:rPr sz="2400" spc="-95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94F5D"/>
                </a:solidFill>
                <a:latin typeface="Arial"/>
                <a:cs typeface="Arial"/>
              </a:rPr>
              <a:t>with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treatment 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options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94F5D"/>
                </a:solidFill>
                <a:latin typeface="Arial"/>
                <a:cs typeface="Arial"/>
              </a:rPr>
              <a:t>to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remove</a:t>
            </a:r>
            <a:r>
              <a:rPr sz="2400" spc="-8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37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409" dirty="0">
                <a:solidFill>
                  <a:srgbClr val="494F5D"/>
                </a:solidFill>
                <a:latin typeface="Arial"/>
                <a:cs typeface="Arial"/>
              </a:rPr>
              <a:t>PFAS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compounds.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600"/>
              </a:spcBef>
              <a:buChar char="•"/>
              <a:tabLst>
                <a:tab pos="469265" algn="l"/>
              </a:tabLst>
            </a:pP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Existing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u="sng" spc="-10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Bipartisan</a:t>
            </a:r>
            <a:r>
              <a:rPr sz="2400" u="sng" spc="-8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6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Infrastructure</a:t>
            </a:r>
            <a:r>
              <a:rPr sz="2400" u="sng" spc="-8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spc="-2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4"/>
              </a:rPr>
              <a:t>Law</a:t>
            </a:r>
            <a:r>
              <a:rPr sz="2400" spc="-50" dirty="0">
                <a:solidFill>
                  <a:srgbClr val="2269AE"/>
                </a:solidFill>
                <a:latin typeface="Arial"/>
                <a:cs typeface="Arial"/>
              </a:rPr>
              <a:t> </a:t>
            </a:r>
            <a:r>
              <a:rPr sz="2400" spc="-185" dirty="0">
                <a:solidFill>
                  <a:srgbClr val="494F5D"/>
                </a:solidFill>
                <a:latin typeface="Arial"/>
                <a:cs typeface="Arial"/>
              </a:rPr>
              <a:t>(BIL)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funding:</a:t>
            </a:r>
            <a:endParaRPr sz="240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spcBef>
                <a:spcPts val="1600"/>
              </a:spcBef>
              <a:buChar char="•"/>
              <a:tabLst>
                <a:tab pos="1078865" algn="l"/>
              </a:tabLst>
            </a:pPr>
            <a:r>
              <a:rPr sz="2400" spc="-195" dirty="0">
                <a:solidFill>
                  <a:srgbClr val="494F5D"/>
                </a:solidFill>
                <a:latin typeface="Arial"/>
                <a:cs typeface="Arial"/>
              </a:rPr>
              <a:t>$4B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494F5D"/>
                </a:solidFill>
                <a:latin typeface="Arial"/>
                <a:cs typeface="Arial"/>
              </a:rPr>
              <a:t>Drinking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Water</a:t>
            </a:r>
            <a:r>
              <a:rPr sz="2400" spc="-12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State</a:t>
            </a:r>
            <a:r>
              <a:rPr sz="2400" spc="-10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45" dirty="0">
                <a:solidFill>
                  <a:srgbClr val="494F5D"/>
                </a:solidFill>
                <a:latin typeface="Arial"/>
                <a:cs typeface="Arial"/>
              </a:rPr>
              <a:t>Revolving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94F5D"/>
                </a:solidFill>
                <a:latin typeface="Arial"/>
                <a:cs typeface="Arial"/>
              </a:rPr>
              <a:t>Fund</a:t>
            </a:r>
            <a:endParaRPr sz="2400">
              <a:latin typeface="Arial"/>
              <a:cs typeface="Arial"/>
            </a:endParaRPr>
          </a:p>
          <a:p>
            <a:pPr marL="1078865" lvl="1" indent="-456565">
              <a:lnSpc>
                <a:spcPct val="100000"/>
              </a:lnSpc>
              <a:spcBef>
                <a:spcPts val="1600"/>
              </a:spcBef>
              <a:buChar char="•"/>
              <a:tabLst>
                <a:tab pos="1078865" algn="l"/>
              </a:tabLst>
            </a:pPr>
            <a:r>
              <a:rPr sz="2400" spc="-195" dirty="0">
                <a:solidFill>
                  <a:srgbClr val="494F5D"/>
                </a:solidFill>
                <a:latin typeface="Arial"/>
                <a:cs typeface="Arial"/>
              </a:rPr>
              <a:t>$1B</a:t>
            </a:r>
            <a:r>
              <a:rPr sz="2400" spc="-14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80" dirty="0">
                <a:solidFill>
                  <a:srgbClr val="494F5D"/>
                </a:solidFill>
                <a:latin typeface="Arial"/>
                <a:cs typeface="Arial"/>
              </a:rPr>
              <a:t>Clean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494F5D"/>
                </a:solidFill>
                <a:latin typeface="Arial"/>
                <a:cs typeface="Arial"/>
              </a:rPr>
              <a:t>Water</a:t>
            </a:r>
            <a:r>
              <a:rPr sz="2400" spc="-13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State</a:t>
            </a:r>
            <a:r>
              <a:rPr sz="2400" spc="-10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45" dirty="0">
                <a:solidFill>
                  <a:srgbClr val="494F5D"/>
                </a:solidFill>
                <a:latin typeface="Arial"/>
                <a:cs typeface="Arial"/>
              </a:rPr>
              <a:t>Revolving</a:t>
            </a:r>
            <a:r>
              <a:rPr sz="24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94F5D"/>
                </a:solidFill>
                <a:latin typeface="Arial"/>
                <a:cs typeface="Arial"/>
              </a:rPr>
              <a:t>Fund</a:t>
            </a:r>
            <a:endParaRPr sz="2400">
              <a:latin typeface="Arial"/>
              <a:cs typeface="Arial"/>
            </a:endParaRPr>
          </a:p>
          <a:p>
            <a:pPr marL="1079500" marR="5080" lvl="1" indent="-457200">
              <a:lnSpc>
                <a:spcPct val="100000"/>
              </a:lnSpc>
              <a:spcBef>
                <a:spcPts val="1600"/>
              </a:spcBef>
              <a:buChar char="•"/>
              <a:tabLst>
                <a:tab pos="1079500" algn="l"/>
              </a:tabLst>
            </a:pPr>
            <a:r>
              <a:rPr sz="2400" spc="-190" dirty="0">
                <a:solidFill>
                  <a:srgbClr val="494F5D"/>
                </a:solidFill>
                <a:latin typeface="Arial"/>
                <a:cs typeface="Arial"/>
              </a:rPr>
              <a:t>$5B</a:t>
            </a:r>
            <a:r>
              <a:rPr sz="2400" spc="-12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65" dirty="0">
                <a:solidFill>
                  <a:srgbClr val="494F5D"/>
                </a:solidFill>
                <a:latin typeface="Arial"/>
                <a:cs typeface="Arial"/>
              </a:rPr>
              <a:t>Small</a:t>
            </a:r>
            <a:r>
              <a:rPr sz="2400" spc="-110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494F5D"/>
                </a:solidFill>
                <a:latin typeface="Arial"/>
                <a:cs typeface="Arial"/>
              </a:rPr>
              <a:t>or</a:t>
            </a:r>
            <a:r>
              <a:rPr sz="2400" spc="-9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45" dirty="0">
                <a:solidFill>
                  <a:srgbClr val="494F5D"/>
                </a:solidFill>
                <a:latin typeface="Arial"/>
                <a:cs typeface="Arial"/>
              </a:rPr>
              <a:t>Disadvantaged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Communities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94F5D"/>
                </a:solidFill>
                <a:latin typeface="Arial"/>
                <a:cs typeface="Arial"/>
              </a:rPr>
              <a:t>Grants </a:t>
            </a:r>
            <a:r>
              <a:rPr sz="2400" spc="-85" dirty="0">
                <a:solidFill>
                  <a:srgbClr val="494F5D"/>
                </a:solidFill>
                <a:latin typeface="Arial"/>
                <a:cs typeface="Arial"/>
              </a:rPr>
              <a:t>including</a:t>
            </a:r>
            <a:r>
              <a:rPr sz="2400" spc="-13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u="sng" spc="-10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$169M</a:t>
            </a:r>
            <a:r>
              <a:rPr sz="2400" u="sng" spc="-135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to</a:t>
            </a:r>
            <a:r>
              <a:rPr sz="2400" u="sng" spc="-13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2400" u="sng" spc="-35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  <a:hlinkClick r:id="rId5"/>
              </a:rPr>
              <a:t>CA</a:t>
            </a:r>
            <a:r>
              <a:rPr sz="2400" u="sng" spc="-110" dirty="0">
                <a:solidFill>
                  <a:srgbClr val="2269AE"/>
                </a:solidFill>
                <a:uFill>
                  <a:solidFill>
                    <a:srgbClr val="2269AE"/>
                  </a:solidFill>
                </a:u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94F5D"/>
                </a:solidFill>
                <a:latin typeface="Arial"/>
                <a:cs typeface="Arial"/>
              </a:rPr>
              <a:t>for</a:t>
            </a:r>
            <a:r>
              <a:rPr sz="2400" spc="-75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185" dirty="0">
                <a:solidFill>
                  <a:srgbClr val="494F5D"/>
                </a:solidFill>
                <a:latin typeface="Arial"/>
                <a:cs typeface="Arial"/>
              </a:rPr>
              <a:t>PFAS/emerging</a:t>
            </a:r>
            <a:r>
              <a:rPr sz="2400" spc="-114" dirty="0">
                <a:solidFill>
                  <a:srgbClr val="494F5D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494F5D"/>
                </a:solidFill>
                <a:latin typeface="Arial"/>
                <a:cs typeface="Arial"/>
              </a:rPr>
              <a:t>contaminants.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96300" y="1013460"/>
            <a:ext cx="3502660" cy="3975100"/>
            <a:chOff x="8496300" y="1013460"/>
            <a:chExt cx="3502660" cy="3975100"/>
          </a:xfrm>
        </p:grpSpPr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96300" y="1013460"/>
              <a:ext cx="3502659" cy="39750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31860" y="1049020"/>
              <a:ext cx="3378187" cy="38506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27097" y="1044257"/>
              <a:ext cx="3387725" cy="3860165"/>
            </a:xfrm>
            <a:custGeom>
              <a:avLst/>
              <a:gdLst/>
              <a:ahLst/>
              <a:cxnLst/>
              <a:rect l="l" t="t" r="r" b="b"/>
              <a:pathLst>
                <a:path w="3387725" h="3860165">
                  <a:moveTo>
                    <a:pt x="0" y="0"/>
                  </a:moveTo>
                  <a:lnTo>
                    <a:pt x="3387725" y="0"/>
                  </a:lnTo>
                  <a:lnTo>
                    <a:pt x="3387725" y="3860165"/>
                  </a:lnTo>
                  <a:lnTo>
                    <a:pt x="0" y="386016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269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34210" y="5527040"/>
            <a:ext cx="38455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sng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8"/>
              </a:rPr>
              <a:t>https://www.epa.gov/pfas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15343" y="6356255"/>
            <a:ext cx="1339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5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1355</Words>
  <Application>Microsoft Macintosh PowerPoint</Application>
  <PresentationFormat>Widescreen</PresentationFormat>
  <Paragraphs>186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Tahoma</vt:lpstr>
      <vt:lpstr>Office Theme</vt:lpstr>
      <vt:lpstr>PFAS Update</vt:lpstr>
      <vt:lpstr>What is PFAS</vt:lpstr>
      <vt:lpstr>EPA’s Goals in the PFAS Strategic Roadmap</vt:lpstr>
      <vt:lpstr>EPA PFAS Research</vt:lpstr>
      <vt:lpstr>EPA PFAS Research Funding</vt:lpstr>
      <vt:lpstr>Examples of EPA Funded Extramural PFAS Research</vt:lpstr>
      <vt:lpstr>Restricting PFAS Use and Sources</vt:lpstr>
      <vt:lpstr>Restrict PFAS in Drinking Water (NEW)</vt:lpstr>
      <vt:lpstr>Restrict PFAS in Drinking Water</vt:lpstr>
      <vt:lpstr>Remediate (NEW)</vt:lpstr>
      <vt:lpstr>Remediate</vt:lpstr>
      <vt:lpstr>PFAS Destruction and Disposal (NEW)</vt:lpstr>
      <vt:lpstr>PFAS Destruction and Disposal</vt:lpstr>
      <vt:lpstr>EPA PFAS Data Collection and Analytic Tools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Homsher</dc:creator>
  <cp:lastModifiedBy>Cliona McHale</cp:lastModifiedBy>
  <cp:revision>32</cp:revision>
  <dcterms:created xsi:type="dcterms:W3CDTF">2024-07-02T21:07:12Z</dcterms:created>
  <dcterms:modified xsi:type="dcterms:W3CDTF">2024-07-02T22:48:39Z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0x0101000A5F04B643BAD447A6574EF57ADC98B6</vt:lpwstr>
  </property>
  <property fmtid="{D5CDD505-2E9C-101B-9397-08002B2CF9AE}" pid="3" name="Created">
    <vt:filetime>2024-05-29T00:00:00Z</vt:filetime>
  </property>
  <property fmtid="{D5CDD505-2E9C-101B-9397-08002B2CF9AE}" pid="4" name="Creator">
    <vt:lpwstr>Acrobat PDFMaker 24 for PowerPoint</vt:lpwstr>
  </property>
  <property fmtid="{D5CDD505-2E9C-101B-9397-08002B2CF9AE}" pid="5" name="LastSaved">
    <vt:filetime>2024-07-02T00:00:00Z</vt:filetime>
  </property>
  <property fmtid="{D5CDD505-2E9C-101B-9397-08002B2CF9AE}" pid="6" name="Producer">
    <vt:lpwstr>Adobe PDF Library 24.2.23</vt:lpwstr>
  </property>
</Properties>
</file>