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22"/>
  </p:notesMasterIdLst>
  <p:sldIdLst>
    <p:sldId id="256" r:id="rId3"/>
    <p:sldId id="1411" r:id="rId4"/>
    <p:sldId id="258" r:id="rId5"/>
    <p:sldId id="1410" r:id="rId6"/>
    <p:sldId id="1528" r:id="rId7"/>
    <p:sldId id="1529" r:id="rId8"/>
    <p:sldId id="1532" r:id="rId9"/>
    <p:sldId id="1530" r:id="rId10"/>
    <p:sldId id="1465" r:id="rId11"/>
    <p:sldId id="783" r:id="rId12"/>
    <p:sldId id="796" r:id="rId13"/>
    <p:sldId id="1521" r:id="rId14"/>
    <p:sldId id="1518" r:id="rId15"/>
    <p:sldId id="1533" r:id="rId16"/>
    <p:sldId id="1524" r:id="rId17"/>
    <p:sldId id="1489" r:id="rId18"/>
    <p:sldId id="1212" r:id="rId19"/>
    <p:sldId id="1525" r:id="rId20"/>
    <p:sldId id="1535"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08"/>
    <p:restoredTop sz="83717"/>
  </p:normalViewPr>
  <p:slideViewPr>
    <p:cSldViewPr snapToGrid="0">
      <p:cViewPr varScale="1">
        <p:scale>
          <a:sx n="80" d="100"/>
          <a:sy n="80" d="100"/>
        </p:scale>
        <p:origin x="192" y="36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1C0221D-0E8E-4848-803A-D07B158A4662}" type="doc">
      <dgm:prSet loTypeId="urn:microsoft.com/office/officeart/2005/8/layout/vProcess5" loCatId="" qsTypeId="urn:microsoft.com/office/officeart/2005/8/quickstyle/simple1" qsCatId="simple" csTypeId="urn:microsoft.com/office/officeart/2005/8/colors/accent0_1" csCatId="mainScheme" phldr="1"/>
      <dgm:spPr/>
      <dgm:t>
        <a:bodyPr/>
        <a:lstStyle/>
        <a:p>
          <a:endParaRPr lang="en-US"/>
        </a:p>
      </dgm:t>
    </dgm:pt>
    <dgm:pt modelId="{7802592A-7823-884A-81ED-D20E8F91D38E}">
      <dgm:prSet phldrT="[Text]" custT="1"/>
      <dgm:spPr/>
      <dgm:t>
        <a:bodyPr/>
        <a:lstStyle/>
        <a:p>
          <a:pPr marL="0">
            <a:buNone/>
          </a:pPr>
          <a:r>
            <a:rPr lang="en-US" sz="1600" dirty="0"/>
            <a:t>Primary Outcomes</a:t>
          </a:r>
        </a:p>
      </dgm:t>
      <dgm:extLst>
        <a:ext uri="{E40237B7-FDA0-4F09-8148-C483321AD2D9}">
          <dgm14:cNvPr xmlns:dgm14="http://schemas.microsoft.com/office/drawing/2010/diagram" id="0" name="" descr="Primary Outcomes&#13;&#10;&#9;Epinephrine/Norepinephrine&#13;&#10;&#9;Cortisol&#13;&#10;&#9;DHEA-S&#13;&#10;Secondary Outcomes&#13;&#10;&#9;Cardiovascular: Systolic and Diastolic Blood pressure&#13;&#10;&#9;Metabolic: Waist-hip ratio, HDL, total cholesterol, HbA1c&#13;&#10;&#9;Immune: C-reactive protein &amp; cytokines &#13;&#10;Tertiary Outcomes&#13;&#10;&#9;Cognitive Decline&#13;&#10;&#9;Poor Health&#13;&#10;"/>
        </a:ext>
      </dgm:extLst>
    </dgm:pt>
    <dgm:pt modelId="{7D889E69-A597-5C41-829F-F013954D6A3E}" type="parTrans" cxnId="{6A1BD133-F002-0643-810C-E43C090AC3EB}">
      <dgm:prSet/>
      <dgm:spPr/>
      <dgm:t>
        <a:bodyPr/>
        <a:lstStyle/>
        <a:p>
          <a:endParaRPr lang="en-US"/>
        </a:p>
      </dgm:t>
    </dgm:pt>
    <dgm:pt modelId="{1B20EE02-0822-D443-803C-745B02DB79EF}" type="sibTrans" cxnId="{6A1BD133-F002-0643-810C-E43C090AC3EB}">
      <dgm:prSet/>
      <dgm:spPr/>
      <dgm:t>
        <a:bodyPr/>
        <a:lstStyle/>
        <a:p>
          <a:endParaRPr lang="en-US"/>
        </a:p>
      </dgm:t>
    </dgm:pt>
    <dgm:pt modelId="{53F8E0B8-690F-744C-A829-03B851B5046A}">
      <dgm:prSet phldrT="[Text]" custT="1"/>
      <dgm:spPr/>
      <dgm:t>
        <a:bodyPr/>
        <a:lstStyle/>
        <a:p>
          <a:r>
            <a:rPr lang="en-US" sz="1400" dirty="0"/>
            <a:t>Epinephrine/Norepinephrine</a:t>
          </a:r>
        </a:p>
      </dgm:t>
    </dgm:pt>
    <dgm:pt modelId="{73791A0B-9A73-3C49-8DF0-80D631B12EE5}" type="parTrans" cxnId="{E5994EE3-16BB-4D4C-96A6-AB1CF5AE99F5}">
      <dgm:prSet/>
      <dgm:spPr/>
      <dgm:t>
        <a:bodyPr/>
        <a:lstStyle/>
        <a:p>
          <a:endParaRPr lang="en-US"/>
        </a:p>
      </dgm:t>
    </dgm:pt>
    <dgm:pt modelId="{0CD894A5-FD12-294F-8742-1782E392C90D}" type="sibTrans" cxnId="{E5994EE3-16BB-4D4C-96A6-AB1CF5AE99F5}">
      <dgm:prSet/>
      <dgm:spPr/>
      <dgm:t>
        <a:bodyPr/>
        <a:lstStyle/>
        <a:p>
          <a:endParaRPr lang="en-US"/>
        </a:p>
      </dgm:t>
    </dgm:pt>
    <dgm:pt modelId="{5FE36C27-D716-8E41-8073-08F43872BE4A}">
      <dgm:prSet phldrT="[Text]" custT="1"/>
      <dgm:spPr/>
      <dgm:t>
        <a:bodyPr/>
        <a:lstStyle/>
        <a:p>
          <a:r>
            <a:rPr lang="en-US" sz="1600" dirty="0"/>
            <a:t>Tertiary Outcomes</a:t>
          </a:r>
        </a:p>
      </dgm:t>
      <dgm:extLst>
        <a:ext uri="{E40237B7-FDA0-4F09-8148-C483321AD2D9}">
          <dgm14:cNvPr xmlns:dgm14="http://schemas.microsoft.com/office/drawing/2010/diagram" id="0" name="" descr="Primary Outcomes&#13;&#10;&#9;Epinephrine/Norepinephrine&#13;&#10;&#9;Cortisol&#13;&#10;&#9;DHEA-S&#13;&#10;Secondary Outcomes&#13;&#10;&#9;Cardiovascular: Systolic and Diastolic Blood pressure&#13;&#10;&#9;Metabolic: Waist-hip ratio, HDL, total cholesterol, HbA1c&#13;&#10;&#9;Immune: C-reactive protein &amp; cytokines &#13;&#10;Tertiary Outcomes&#13;&#10;&#9;Cognitive Decline&#13;&#10;&#9;Poor Health&#13;&#10;"/>
        </a:ext>
      </dgm:extLst>
    </dgm:pt>
    <dgm:pt modelId="{85BF6C66-E222-784C-9139-0BE4EE57C0C2}" type="parTrans" cxnId="{C42AFB9A-5016-1148-8EA7-E486A7A37198}">
      <dgm:prSet/>
      <dgm:spPr/>
      <dgm:t>
        <a:bodyPr/>
        <a:lstStyle/>
        <a:p>
          <a:endParaRPr lang="en-US"/>
        </a:p>
      </dgm:t>
    </dgm:pt>
    <dgm:pt modelId="{DEA6E4C6-724E-0748-BE9D-7FBC1158E3FE}" type="sibTrans" cxnId="{C42AFB9A-5016-1148-8EA7-E486A7A37198}">
      <dgm:prSet/>
      <dgm:spPr/>
      <dgm:t>
        <a:bodyPr/>
        <a:lstStyle/>
        <a:p>
          <a:endParaRPr lang="en-US"/>
        </a:p>
      </dgm:t>
    </dgm:pt>
    <dgm:pt modelId="{2FCC8FF8-B9D3-FC4C-AC44-C5B5DC0E32C8}">
      <dgm:prSet custT="1"/>
      <dgm:spPr/>
      <dgm:t>
        <a:bodyPr/>
        <a:lstStyle/>
        <a:p>
          <a:r>
            <a:rPr lang="en-US" sz="1600" dirty="0"/>
            <a:t>Secondary Outcomes</a:t>
          </a:r>
        </a:p>
      </dgm:t>
      <dgm:extLst>
        <a:ext uri="{E40237B7-FDA0-4F09-8148-C483321AD2D9}">
          <dgm14:cNvPr xmlns:dgm14="http://schemas.microsoft.com/office/drawing/2010/diagram" id="0" name="" descr="Primary Outcomes&#13;&#10;&#9;Epinephrine/Norepinephrine&#13;&#10;&#9;Cortisol&#13;&#10;&#9;DHEA-S&#13;&#10;Secondary Outcomes&#13;&#10;&#9;Cardiovascular: Systolic and Diastolic Blood pressure&#13;&#10;&#9;Metabolic: Waist-hip ratio, HDL, total cholesterol, HbA1c&#13;&#10;&#9;Immune: C-reactive protein &amp; cytokines &#13;&#10;Tertiary Outcomes&#13;&#10;&#9;Cognitive Decline&#13;&#10;&#9;Poor Health&#13;&#10;"/>
        </a:ext>
      </dgm:extLst>
    </dgm:pt>
    <dgm:pt modelId="{9B2FD48D-2327-1643-8D7E-8F9233DD4B4D}" type="parTrans" cxnId="{19538CD9-E607-0341-8A4D-BDF72B2A9CE3}">
      <dgm:prSet/>
      <dgm:spPr/>
      <dgm:t>
        <a:bodyPr/>
        <a:lstStyle/>
        <a:p>
          <a:endParaRPr lang="en-US"/>
        </a:p>
      </dgm:t>
    </dgm:pt>
    <dgm:pt modelId="{0644D96D-FB9F-2E42-B3E1-A1E00ACFF5CF}" type="sibTrans" cxnId="{19538CD9-E607-0341-8A4D-BDF72B2A9CE3}">
      <dgm:prSet/>
      <dgm:spPr/>
      <dgm:t>
        <a:bodyPr/>
        <a:lstStyle/>
        <a:p>
          <a:endParaRPr lang="en-US"/>
        </a:p>
      </dgm:t>
    </dgm:pt>
    <dgm:pt modelId="{C272CAAF-06AF-3549-B642-B0166B326FF7}">
      <dgm:prSet custT="1"/>
      <dgm:spPr/>
      <dgm:t>
        <a:bodyPr/>
        <a:lstStyle/>
        <a:p>
          <a:r>
            <a:rPr lang="en-US" sz="1400" dirty="0"/>
            <a:t>Cortisol</a:t>
          </a:r>
        </a:p>
      </dgm:t>
    </dgm:pt>
    <dgm:pt modelId="{CD8B13E7-47E6-484C-ACB0-507526BDEBA6}" type="parTrans" cxnId="{5384E391-DEC3-9D40-AD3E-41C9EBEF1196}">
      <dgm:prSet/>
      <dgm:spPr/>
      <dgm:t>
        <a:bodyPr/>
        <a:lstStyle/>
        <a:p>
          <a:endParaRPr lang="en-US"/>
        </a:p>
      </dgm:t>
    </dgm:pt>
    <dgm:pt modelId="{9089643C-5684-F344-AFB1-116D80E03648}" type="sibTrans" cxnId="{5384E391-DEC3-9D40-AD3E-41C9EBEF1196}">
      <dgm:prSet/>
      <dgm:spPr/>
      <dgm:t>
        <a:bodyPr/>
        <a:lstStyle/>
        <a:p>
          <a:endParaRPr lang="en-US"/>
        </a:p>
      </dgm:t>
    </dgm:pt>
    <dgm:pt modelId="{865694DB-0498-084A-BCA2-E616357A93D7}">
      <dgm:prSet custT="1"/>
      <dgm:spPr/>
      <dgm:t>
        <a:bodyPr/>
        <a:lstStyle/>
        <a:p>
          <a:r>
            <a:rPr lang="en-US" sz="1200" dirty="0"/>
            <a:t>Cardiovascular: Systolic and Diastolic Blood pressure</a:t>
          </a:r>
        </a:p>
      </dgm:t>
    </dgm:pt>
    <dgm:pt modelId="{18386D2C-80A0-5F4E-B5C8-F16D92D91CDD}" type="parTrans" cxnId="{7EFA0EF9-E63C-084C-AE2B-8AF9CE0AC0ED}">
      <dgm:prSet/>
      <dgm:spPr/>
      <dgm:t>
        <a:bodyPr/>
        <a:lstStyle/>
        <a:p>
          <a:endParaRPr lang="en-US"/>
        </a:p>
      </dgm:t>
    </dgm:pt>
    <dgm:pt modelId="{B2662153-AE03-574D-9305-055FD85894D6}" type="sibTrans" cxnId="{7EFA0EF9-E63C-084C-AE2B-8AF9CE0AC0ED}">
      <dgm:prSet/>
      <dgm:spPr/>
      <dgm:t>
        <a:bodyPr/>
        <a:lstStyle/>
        <a:p>
          <a:endParaRPr lang="en-US"/>
        </a:p>
      </dgm:t>
    </dgm:pt>
    <dgm:pt modelId="{85AE98B6-3527-1D4B-90F2-C05485F2EF7A}">
      <dgm:prSet custT="1"/>
      <dgm:spPr/>
      <dgm:t>
        <a:bodyPr/>
        <a:lstStyle/>
        <a:p>
          <a:r>
            <a:rPr lang="en-US" sz="1200" dirty="0"/>
            <a:t>Immune: </a:t>
          </a:r>
          <a:r>
            <a:rPr lang="en-US" sz="1200" b="0" i="0" u="none" dirty="0"/>
            <a:t>C-reactive protein &amp; cytokines </a:t>
          </a:r>
          <a:endParaRPr lang="en-US" sz="1200" dirty="0"/>
        </a:p>
      </dgm:t>
    </dgm:pt>
    <dgm:pt modelId="{2EDEEF09-D140-D949-A500-32C73AA460E5}" type="parTrans" cxnId="{F7D69671-4135-D440-9B0E-76E3DD4C1B27}">
      <dgm:prSet/>
      <dgm:spPr/>
      <dgm:t>
        <a:bodyPr/>
        <a:lstStyle/>
        <a:p>
          <a:endParaRPr lang="en-US"/>
        </a:p>
      </dgm:t>
    </dgm:pt>
    <dgm:pt modelId="{BA32FFC0-8BAE-BF40-A62C-79A132F0D559}" type="sibTrans" cxnId="{F7D69671-4135-D440-9B0E-76E3DD4C1B27}">
      <dgm:prSet/>
      <dgm:spPr/>
      <dgm:t>
        <a:bodyPr/>
        <a:lstStyle/>
        <a:p>
          <a:endParaRPr lang="en-US"/>
        </a:p>
      </dgm:t>
    </dgm:pt>
    <dgm:pt modelId="{D16AA9D8-596C-A049-A863-8DFE1095B056}">
      <dgm:prSet custT="1"/>
      <dgm:spPr/>
      <dgm:t>
        <a:bodyPr/>
        <a:lstStyle/>
        <a:p>
          <a:r>
            <a:rPr lang="en-US" sz="1400" dirty="0"/>
            <a:t>Poor Health</a:t>
          </a:r>
        </a:p>
      </dgm:t>
    </dgm:pt>
    <dgm:pt modelId="{FDEAE3DF-B89E-244A-815B-E4E1B68371ED}" type="parTrans" cxnId="{5910418C-0A2C-9F4A-922A-E052B6A7E33F}">
      <dgm:prSet/>
      <dgm:spPr/>
      <dgm:t>
        <a:bodyPr/>
        <a:lstStyle/>
        <a:p>
          <a:endParaRPr lang="en-US"/>
        </a:p>
      </dgm:t>
    </dgm:pt>
    <dgm:pt modelId="{BB06BB28-5566-0343-B0AA-82AEFDF839C6}" type="sibTrans" cxnId="{5910418C-0A2C-9F4A-922A-E052B6A7E33F}">
      <dgm:prSet/>
      <dgm:spPr/>
      <dgm:t>
        <a:bodyPr/>
        <a:lstStyle/>
        <a:p>
          <a:endParaRPr lang="en-US"/>
        </a:p>
      </dgm:t>
    </dgm:pt>
    <dgm:pt modelId="{3F538F27-6749-A649-ABDF-3788EF5DBAB8}">
      <dgm:prSet custT="1"/>
      <dgm:spPr/>
      <dgm:t>
        <a:bodyPr/>
        <a:lstStyle/>
        <a:p>
          <a:r>
            <a:rPr lang="en-US" sz="1400" dirty="0"/>
            <a:t>Cognitive Decline</a:t>
          </a:r>
        </a:p>
      </dgm:t>
    </dgm:pt>
    <dgm:pt modelId="{8473309C-1017-FE48-9746-18B3ECB52F34}" type="parTrans" cxnId="{0F1BC679-8E41-C14E-8CE9-D4AAD7F0FE67}">
      <dgm:prSet/>
      <dgm:spPr/>
      <dgm:t>
        <a:bodyPr/>
        <a:lstStyle/>
        <a:p>
          <a:endParaRPr lang="en-US"/>
        </a:p>
      </dgm:t>
    </dgm:pt>
    <dgm:pt modelId="{1724A528-52F5-654C-B54A-CE3B75750F70}" type="sibTrans" cxnId="{0F1BC679-8E41-C14E-8CE9-D4AAD7F0FE67}">
      <dgm:prSet/>
      <dgm:spPr/>
      <dgm:t>
        <a:bodyPr/>
        <a:lstStyle/>
        <a:p>
          <a:endParaRPr lang="en-US"/>
        </a:p>
      </dgm:t>
    </dgm:pt>
    <dgm:pt modelId="{95CC5010-BB1D-3C4E-A628-5C21F7AE626F}">
      <dgm:prSet custT="1"/>
      <dgm:spPr/>
      <dgm:t>
        <a:bodyPr/>
        <a:lstStyle/>
        <a:p>
          <a:r>
            <a:rPr lang="en-US" sz="1200" dirty="0"/>
            <a:t>Metabolic: Waist-hip ratio</a:t>
          </a:r>
          <a:r>
            <a:rPr lang="en-US" sz="1200" b="0" i="0" u="none" dirty="0"/>
            <a:t>, HDL, total cholesterol, </a:t>
          </a:r>
          <a:r>
            <a:rPr lang="en-US" sz="1200" b="0" i="0" dirty="0"/>
            <a:t>HbA1c</a:t>
          </a:r>
          <a:endParaRPr lang="en-US" sz="1200" dirty="0"/>
        </a:p>
      </dgm:t>
    </dgm:pt>
    <dgm:pt modelId="{FA971382-104D-8A48-B119-26F4EAC507FD}" type="parTrans" cxnId="{E7D7CA3E-B507-DC42-8D70-9EBA8C5167A9}">
      <dgm:prSet/>
      <dgm:spPr/>
      <dgm:t>
        <a:bodyPr/>
        <a:lstStyle/>
        <a:p>
          <a:endParaRPr lang="en-US"/>
        </a:p>
      </dgm:t>
    </dgm:pt>
    <dgm:pt modelId="{ABB458A2-0A30-8A40-95A8-6D4A03200F9B}" type="sibTrans" cxnId="{E7D7CA3E-B507-DC42-8D70-9EBA8C5167A9}">
      <dgm:prSet/>
      <dgm:spPr/>
      <dgm:t>
        <a:bodyPr/>
        <a:lstStyle/>
        <a:p>
          <a:endParaRPr lang="en-US"/>
        </a:p>
      </dgm:t>
    </dgm:pt>
    <dgm:pt modelId="{7B1D2A06-0A5D-9B40-A676-54AC8427F38F}">
      <dgm:prSet custT="1"/>
      <dgm:spPr/>
      <dgm:t>
        <a:bodyPr/>
        <a:lstStyle/>
        <a:p>
          <a:r>
            <a:rPr lang="en-US" sz="1400" dirty="0"/>
            <a:t>DHEA-S</a:t>
          </a:r>
        </a:p>
      </dgm:t>
    </dgm:pt>
    <dgm:pt modelId="{C680D6DC-7E98-2F4C-B626-323374FA4FC1}" type="parTrans" cxnId="{10DEEDD7-6FDE-F948-B7F9-C627D05F57AF}">
      <dgm:prSet/>
      <dgm:spPr/>
      <dgm:t>
        <a:bodyPr/>
        <a:lstStyle/>
        <a:p>
          <a:endParaRPr lang="en-US"/>
        </a:p>
      </dgm:t>
    </dgm:pt>
    <dgm:pt modelId="{B42288F5-6053-014B-8294-146D82DC3DAF}" type="sibTrans" cxnId="{10DEEDD7-6FDE-F948-B7F9-C627D05F57AF}">
      <dgm:prSet/>
      <dgm:spPr/>
      <dgm:t>
        <a:bodyPr/>
        <a:lstStyle/>
        <a:p>
          <a:endParaRPr lang="en-US"/>
        </a:p>
      </dgm:t>
    </dgm:pt>
    <dgm:pt modelId="{99DD7B98-5596-AC48-A38F-135FE30A23DF}" type="pres">
      <dgm:prSet presAssocID="{01C0221D-0E8E-4848-803A-D07B158A4662}" presName="outerComposite" presStyleCnt="0">
        <dgm:presLayoutVars>
          <dgm:chMax val="5"/>
          <dgm:dir/>
          <dgm:resizeHandles val="exact"/>
        </dgm:presLayoutVars>
      </dgm:prSet>
      <dgm:spPr/>
    </dgm:pt>
    <dgm:pt modelId="{F05D3B71-736F-B644-81F0-3640F9BFA06D}" type="pres">
      <dgm:prSet presAssocID="{01C0221D-0E8E-4848-803A-D07B158A4662}" presName="dummyMaxCanvas" presStyleCnt="0">
        <dgm:presLayoutVars/>
      </dgm:prSet>
      <dgm:spPr/>
    </dgm:pt>
    <dgm:pt modelId="{F84D70FD-CD51-664E-8843-6AC0B0B0B4BF}" type="pres">
      <dgm:prSet presAssocID="{01C0221D-0E8E-4848-803A-D07B158A4662}" presName="ThreeNodes_1" presStyleLbl="node1" presStyleIdx="0" presStyleCnt="3">
        <dgm:presLayoutVars>
          <dgm:bulletEnabled val="1"/>
        </dgm:presLayoutVars>
      </dgm:prSet>
      <dgm:spPr/>
    </dgm:pt>
    <dgm:pt modelId="{0055DE9E-C70F-AB4D-9A47-961849FA62D5}" type="pres">
      <dgm:prSet presAssocID="{01C0221D-0E8E-4848-803A-D07B158A4662}" presName="ThreeNodes_2" presStyleLbl="node1" presStyleIdx="1" presStyleCnt="3">
        <dgm:presLayoutVars>
          <dgm:bulletEnabled val="1"/>
        </dgm:presLayoutVars>
      </dgm:prSet>
      <dgm:spPr/>
    </dgm:pt>
    <dgm:pt modelId="{684DB1EC-709C-4442-A024-4C765FF44275}" type="pres">
      <dgm:prSet presAssocID="{01C0221D-0E8E-4848-803A-D07B158A4662}" presName="ThreeNodes_3" presStyleLbl="node1" presStyleIdx="2" presStyleCnt="3">
        <dgm:presLayoutVars>
          <dgm:bulletEnabled val="1"/>
        </dgm:presLayoutVars>
      </dgm:prSet>
      <dgm:spPr/>
    </dgm:pt>
    <dgm:pt modelId="{CE278E93-5DE8-4C44-920A-17B9308D5AC2}" type="pres">
      <dgm:prSet presAssocID="{01C0221D-0E8E-4848-803A-D07B158A4662}" presName="ThreeConn_1-2" presStyleLbl="fgAccFollowNode1" presStyleIdx="0" presStyleCnt="2">
        <dgm:presLayoutVars>
          <dgm:bulletEnabled val="1"/>
        </dgm:presLayoutVars>
      </dgm:prSet>
      <dgm:spPr/>
    </dgm:pt>
    <dgm:pt modelId="{F1BDE227-424C-AD4D-B8DD-D936C04E8EC2}" type="pres">
      <dgm:prSet presAssocID="{01C0221D-0E8E-4848-803A-D07B158A4662}" presName="ThreeConn_2-3" presStyleLbl="fgAccFollowNode1" presStyleIdx="1" presStyleCnt="2">
        <dgm:presLayoutVars>
          <dgm:bulletEnabled val="1"/>
        </dgm:presLayoutVars>
      </dgm:prSet>
      <dgm:spPr/>
    </dgm:pt>
    <dgm:pt modelId="{2DC2D22F-F2B7-1C49-951F-BB2B299BEAB9}" type="pres">
      <dgm:prSet presAssocID="{01C0221D-0E8E-4848-803A-D07B158A4662}" presName="ThreeNodes_1_text" presStyleLbl="node1" presStyleIdx="2" presStyleCnt="3">
        <dgm:presLayoutVars>
          <dgm:bulletEnabled val="1"/>
        </dgm:presLayoutVars>
      </dgm:prSet>
      <dgm:spPr/>
    </dgm:pt>
    <dgm:pt modelId="{CED8D550-3317-DD46-BABF-2E62C75E83C4}" type="pres">
      <dgm:prSet presAssocID="{01C0221D-0E8E-4848-803A-D07B158A4662}" presName="ThreeNodes_2_text" presStyleLbl="node1" presStyleIdx="2" presStyleCnt="3">
        <dgm:presLayoutVars>
          <dgm:bulletEnabled val="1"/>
        </dgm:presLayoutVars>
      </dgm:prSet>
      <dgm:spPr/>
    </dgm:pt>
    <dgm:pt modelId="{D2D5CB9F-4339-B24D-B3A2-49B51450FD8B}" type="pres">
      <dgm:prSet presAssocID="{01C0221D-0E8E-4848-803A-D07B158A4662}" presName="ThreeNodes_3_text" presStyleLbl="node1" presStyleIdx="2" presStyleCnt="3">
        <dgm:presLayoutVars>
          <dgm:bulletEnabled val="1"/>
        </dgm:presLayoutVars>
      </dgm:prSet>
      <dgm:spPr/>
    </dgm:pt>
  </dgm:ptLst>
  <dgm:cxnLst>
    <dgm:cxn modelId="{569F8E0D-0C59-2F45-95E2-DA989D0CDA9E}" type="presOf" srcId="{D16AA9D8-596C-A049-A863-8DFE1095B056}" destId="{684DB1EC-709C-4442-A024-4C765FF44275}" srcOrd="0" destOrd="2" presId="urn:microsoft.com/office/officeart/2005/8/layout/vProcess5"/>
    <dgm:cxn modelId="{94474B0F-4327-D247-93D3-ED3465AABFBB}" type="presOf" srcId="{3F538F27-6749-A649-ABDF-3788EF5DBAB8}" destId="{684DB1EC-709C-4442-A024-4C765FF44275}" srcOrd="0" destOrd="1" presId="urn:microsoft.com/office/officeart/2005/8/layout/vProcess5"/>
    <dgm:cxn modelId="{0749511D-6906-BD48-B0D4-52896591923F}" type="presOf" srcId="{865694DB-0498-084A-BCA2-E616357A93D7}" destId="{0055DE9E-C70F-AB4D-9A47-961849FA62D5}" srcOrd="0" destOrd="1" presId="urn:microsoft.com/office/officeart/2005/8/layout/vProcess5"/>
    <dgm:cxn modelId="{A616462B-85BB-F147-9A6D-68B48D68A2AE}" type="presOf" srcId="{C272CAAF-06AF-3549-B642-B0166B326FF7}" destId="{2DC2D22F-F2B7-1C49-951F-BB2B299BEAB9}" srcOrd="1" destOrd="2" presId="urn:microsoft.com/office/officeart/2005/8/layout/vProcess5"/>
    <dgm:cxn modelId="{54F0812C-B8E9-8A47-B238-A25FFF58B658}" type="presOf" srcId="{5FE36C27-D716-8E41-8073-08F43872BE4A}" destId="{D2D5CB9F-4339-B24D-B3A2-49B51450FD8B}" srcOrd="1" destOrd="0" presId="urn:microsoft.com/office/officeart/2005/8/layout/vProcess5"/>
    <dgm:cxn modelId="{355F932D-908D-D347-8FEE-204E0CEDA752}" type="presOf" srcId="{D16AA9D8-596C-A049-A863-8DFE1095B056}" destId="{D2D5CB9F-4339-B24D-B3A2-49B51450FD8B}" srcOrd="1" destOrd="2" presId="urn:microsoft.com/office/officeart/2005/8/layout/vProcess5"/>
    <dgm:cxn modelId="{406E3B2E-40F6-0942-8C24-192CDD820A95}" type="presOf" srcId="{1B20EE02-0822-D443-803C-745B02DB79EF}" destId="{CE278E93-5DE8-4C44-920A-17B9308D5AC2}" srcOrd="0" destOrd="0" presId="urn:microsoft.com/office/officeart/2005/8/layout/vProcess5"/>
    <dgm:cxn modelId="{8A7D0633-3F53-604F-AA01-3F6BAD830801}" type="presOf" srcId="{53F8E0B8-690F-744C-A829-03B851B5046A}" destId="{2DC2D22F-F2B7-1C49-951F-BB2B299BEAB9}" srcOrd="1" destOrd="1" presId="urn:microsoft.com/office/officeart/2005/8/layout/vProcess5"/>
    <dgm:cxn modelId="{6A1BD133-F002-0643-810C-E43C090AC3EB}" srcId="{01C0221D-0E8E-4848-803A-D07B158A4662}" destId="{7802592A-7823-884A-81ED-D20E8F91D38E}" srcOrd="0" destOrd="0" parTransId="{7D889E69-A597-5C41-829F-F013954D6A3E}" sibTransId="{1B20EE02-0822-D443-803C-745B02DB79EF}"/>
    <dgm:cxn modelId="{C443733E-1695-C44F-B951-7E67E7FCFD88}" type="presOf" srcId="{0644D96D-FB9F-2E42-B3E1-A1E00ACFF5CF}" destId="{F1BDE227-424C-AD4D-B8DD-D936C04E8EC2}" srcOrd="0" destOrd="0" presId="urn:microsoft.com/office/officeart/2005/8/layout/vProcess5"/>
    <dgm:cxn modelId="{E7D7CA3E-B507-DC42-8D70-9EBA8C5167A9}" srcId="{2FCC8FF8-B9D3-FC4C-AC44-C5B5DC0E32C8}" destId="{95CC5010-BB1D-3C4E-A628-5C21F7AE626F}" srcOrd="1" destOrd="0" parTransId="{FA971382-104D-8A48-B119-26F4EAC507FD}" sibTransId="{ABB458A2-0A30-8A40-95A8-6D4A03200F9B}"/>
    <dgm:cxn modelId="{1BB4D04D-EE97-274D-B101-77F47F5412B3}" type="presOf" srcId="{2FCC8FF8-B9D3-FC4C-AC44-C5B5DC0E32C8}" destId="{CED8D550-3317-DD46-BABF-2E62C75E83C4}" srcOrd="1" destOrd="0" presId="urn:microsoft.com/office/officeart/2005/8/layout/vProcess5"/>
    <dgm:cxn modelId="{60F89556-13F8-2F46-952D-E45E3CF7D861}" type="presOf" srcId="{7802592A-7823-884A-81ED-D20E8F91D38E}" destId="{F84D70FD-CD51-664E-8843-6AC0B0B0B4BF}" srcOrd="0" destOrd="0" presId="urn:microsoft.com/office/officeart/2005/8/layout/vProcess5"/>
    <dgm:cxn modelId="{F7D69671-4135-D440-9B0E-76E3DD4C1B27}" srcId="{2FCC8FF8-B9D3-FC4C-AC44-C5B5DC0E32C8}" destId="{85AE98B6-3527-1D4B-90F2-C05485F2EF7A}" srcOrd="2" destOrd="0" parTransId="{2EDEEF09-D140-D949-A500-32C73AA460E5}" sibTransId="{BA32FFC0-8BAE-BF40-A62C-79A132F0D559}"/>
    <dgm:cxn modelId="{01961F76-F8E0-2240-8C0C-D48980FD4B92}" type="presOf" srcId="{85AE98B6-3527-1D4B-90F2-C05485F2EF7A}" destId="{CED8D550-3317-DD46-BABF-2E62C75E83C4}" srcOrd="1" destOrd="3" presId="urn:microsoft.com/office/officeart/2005/8/layout/vProcess5"/>
    <dgm:cxn modelId="{0F1BC679-8E41-C14E-8CE9-D4AAD7F0FE67}" srcId="{5FE36C27-D716-8E41-8073-08F43872BE4A}" destId="{3F538F27-6749-A649-ABDF-3788EF5DBAB8}" srcOrd="0" destOrd="0" parTransId="{8473309C-1017-FE48-9746-18B3ECB52F34}" sibTransId="{1724A528-52F5-654C-B54A-CE3B75750F70}"/>
    <dgm:cxn modelId="{3874557A-1645-3343-B61C-4A2A6D1F5F5B}" type="presOf" srcId="{95CC5010-BB1D-3C4E-A628-5C21F7AE626F}" destId="{0055DE9E-C70F-AB4D-9A47-961849FA62D5}" srcOrd="0" destOrd="2" presId="urn:microsoft.com/office/officeart/2005/8/layout/vProcess5"/>
    <dgm:cxn modelId="{6692E67D-0D69-8844-BFB9-D3313BD986AD}" type="presOf" srcId="{85AE98B6-3527-1D4B-90F2-C05485F2EF7A}" destId="{0055DE9E-C70F-AB4D-9A47-961849FA62D5}" srcOrd="0" destOrd="3" presId="urn:microsoft.com/office/officeart/2005/8/layout/vProcess5"/>
    <dgm:cxn modelId="{E3E14B82-37C6-5546-9204-45D75B794B18}" type="presOf" srcId="{2FCC8FF8-B9D3-FC4C-AC44-C5B5DC0E32C8}" destId="{0055DE9E-C70F-AB4D-9A47-961849FA62D5}" srcOrd="0" destOrd="0" presId="urn:microsoft.com/office/officeart/2005/8/layout/vProcess5"/>
    <dgm:cxn modelId="{5910418C-0A2C-9F4A-922A-E052B6A7E33F}" srcId="{5FE36C27-D716-8E41-8073-08F43872BE4A}" destId="{D16AA9D8-596C-A049-A863-8DFE1095B056}" srcOrd="1" destOrd="0" parTransId="{FDEAE3DF-B89E-244A-815B-E4E1B68371ED}" sibTransId="{BB06BB28-5566-0343-B0AA-82AEFDF839C6}"/>
    <dgm:cxn modelId="{5384E391-DEC3-9D40-AD3E-41C9EBEF1196}" srcId="{7802592A-7823-884A-81ED-D20E8F91D38E}" destId="{C272CAAF-06AF-3549-B642-B0166B326FF7}" srcOrd="1" destOrd="0" parTransId="{CD8B13E7-47E6-484C-ACB0-507526BDEBA6}" sibTransId="{9089643C-5684-F344-AFB1-116D80E03648}"/>
    <dgm:cxn modelId="{0D78FB98-9D56-264D-9C63-AEB24C60005C}" type="presOf" srcId="{53F8E0B8-690F-744C-A829-03B851B5046A}" destId="{F84D70FD-CD51-664E-8843-6AC0B0B0B4BF}" srcOrd="0" destOrd="1" presId="urn:microsoft.com/office/officeart/2005/8/layout/vProcess5"/>
    <dgm:cxn modelId="{C42AFB9A-5016-1148-8EA7-E486A7A37198}" srcId="{01C0221D-0E8E-4848-803A-D07B158A4662}" destId="{5FE36C27-D716-8E41-8073-08F43872BE4A}" srcOrd="2" destOrd="0" parTransId="{85BF6C66-E222-784C-9139-0BE4EE57C0C2}" sibTransId="{DEA6E4C6-724E-0748-BE9D-7FBC1158E3FE}"/>
    <dgm:cxn modelId="{B7C74DA1-B008-5E40-9BA6-707DCC7EEFBC}" type="presOf" srcId="{C272CAAF-06AF-3549-B642-B0166B326FF7}" destId="{F84D70FD-CD51-664E-8843-6AC0B0B0B4BF}" srcOrd="0" destOrd="2" presId="urn:microsoft.com/office/officeart/2005/8/layout/vProcess5"/>
    <dgm:cxn modelId="{B9E9E6AA-1FB3-F441-A3CF-2F0434A45938}" type="presOf" srcId="{7B1D2A06-0A5D-9B40-A676-54AC8427F38F}" destId="{2DC2D22F-F2B7-1C49-951F-BB2B299BEAB9}" srcOrd="1" destOrd="3" presId="urn:microsoft.com/office/officeart/2005/8/layout/vProcess5"/>
    <dgm:cxn modelId="{83AF81AD-AFEE-D347-BE17-DEB22D8989DE}" type="presOf" srcId="{95CC5010-BB1D-3C4E-A628-5C21F7AE626F}" destId="{CED8D550-3317-DD46-BABF-2E62C75E83C4}" srcOrd="1" destOrd="2" presId="urn:microsoft.com/office/officeart/2005/8/layout/vProcess5"/>
    <dgm:cxn modelId="{7551EBAE-0E99-CF4D-95FF-D97451DA82A4}" type="presOf" srcId="{5FE36C27-D716-8E41-8073-08F43872BE4A}" destId="{684DB1EC-709C-4442-A024-4C765FF44275}" srcOrd="0" destOrd="0" presId="urn:microsoft.com/office/officeart/2005/8/layout/vProcess5"/>
    <dgm:cxn modelId="{026A0AC6-2525-F24A-B27F-0712BBCC505E}" type="presOf" srcId="{01C0221D-0E8E-4848-803A-D07B158A4662}" destId="{99DD7B98-5596-AC48-A38F-135FE30A23DF}" srcOrd="0" destOrd="0" presId="urn:microsoft.com/office/officeart/2005/8/layout/vProcess5"/>
    <dgm:cxn modelId="{117CAFCA-F39E-744A-8EE0-8F5E74BF6A3F}" type="presOf" srcId="{3F538F27-6749-A649-ABDF-3788EF5DBAB8}" destId="{D2D5CB9F-4339-B24D-B3A2-49B51450FD8B}" srcOrd="1" destOrd="1" presId="urn:microsoft.com/office/officeart/2005/8/layout/vProcess5"/>
    <dgm:cxn modelId="{10DEEDD7-6FDE-F948-B7F9-C627D05F57AF}" srcId="{7802592A-7823-884A-81ED-D20E8F91D38E}" destId="{7B1D2A06-0A5D-9B40-A676-54AC8427F38F}" srcOrd="2" destOrd="0" parTransId="{C680D6DC-7E98-2F4C-B626-323374FA4FC1}" sibTransId="{B42288F5-6053-014B-8294-146D82DC3DAF}"/>
    <dgm:cxn modelId="{19538CD9-E607-0341-8A4D-BDF72B2A9CE3}" srcId="{01C0221D-0E8E-4848-803A-D07B158A4662}" destId="{2FCC8FF8-B9D3-FC4C-AC44-C5B5DC0E32C8}" srcOrd="1" destOrd="0" parTransId="{9B2FD48D-2327-1643-8D7E-8F9233DD4B4D}" sibTransId="{0644D96D-FB9F-2E42-B3E1-A1E00ACFF5CF}"/>
    <dgm:cxn modelId="{DF5AB5DA-4327-544A-BA7F-663162644208}" type="presOf" srcId="{7B1D2A06-0A5D-9B40-A676-54AC8427F38F}" destId="{F84D70FD-CD51-664E-8843-6AC0B0B0B4BF}" srcOrd="0" destOrd="3" presId="urn:microsoft.com/office/officeart/2005/8/layout/vProcess5"/>
    <dgm:cxn modelId="{E5994EE3-16BB-4D4C-96A6-AB1CF5AE99F5}" srcId="{7802592A-7823-884A-81ED-D20E8F91D38E}" destId="{53F8E0B8-690F-744C-A829-03B851B5046A}" srcOrd="0" destOrd="0" parTransId="{73791A0B-9A73-3C49-8DF0-80D631B12EE5}" sibTransId="{0CD894A5-FD12-294F-8742-1782E392C90D}"/>
    <dgm:cxn modelId="{7D006EEA-4FA7-A948-887F-18532FEA1DFE}" type="presOf" srcId="{7802592A-7823-884A-81ED-D20E8F91D38E}" destId="{2DC2D22F-F2B7-1C49-951F-BB2B299BEAB9}" srcOrd="1" destOrd="0" presId="urn:microsoft.com/office/officeart/2005/8/layout/vProcess5"/>
    <dgm:cxn modelId="{7EFA0EF9-E63C-084C-AE2B-8AF9CE0AC0ED}" srcId="{2FCC8FF8-B9D3-FC4C-AC44-C5B5DC0E32C8}" destId="{865694DB-0498-084A-BCA2-E616357A93D7}" srcOrd="0" destOrd="0" parTransId="{18386D2C-80A0-5F4E-B5C8-F16D92D91CDD}" sibTransId="{B2662153-AE03-574D-9305-055FD85894D6}"/>
    <dgm:cxn modelId="{3BA53DF9-890D-8F4A-B13A-482A8BFD28A9}" type="presOf" srcId="{865694DB-0498-084A-BCA2-E616357A93D7}" destId="{CED8D550-3317-DD46-BABF-2E62C75E83C4}" srcOrd="1" destOrd="1" presId="urn:microsoft.com/office/officeart/2005/8/layout/vProcess5"/>
    <dgm:cxn modelId="{38710992-DD00-7141-8E78-675F8C883061}" type="presParOf" srcId="{99DD7B98-5596-AC48-A38F-135FE30A23DF}" destId="{F05D3B71-736F-B644-81F0-3640F9BFA06D}" srcOrd="0" destOrd="0" presId="urn:microsoft.com/office/officeart/2005/8/layout/vProcess5"/>
    <dgm:cxn modelId="{D1DEF297-3EE5-184D-8F14-31618239A6FE}" type="presParOf" srcId="{99DD7B98-5596-AC48-A38F-135FE30A23DF}" destId="{F84D70FD-CD51-664E-8843-6AC0B0B0B4BF}" srcOrd="1" destOrd="0" presId="urn:microsoft.com/office/officeart/2005/8/layout/vProcess5"/>
    <dgm:cxn modelId="{D9B2600B-35F1-7D4B-A29B-DD5F245D99DA}" type="presParOf" srcId="{99DD7B98-5596-AC48-A38F-135FE30A23DF}" destId="{0055DE9E-C70F-AB4D-9A47-961849FA62D5}" srcOrd="2" destOrd="0" presId="urn:microsoft.com/office/officeart/2005/8/layout/vProcess5"/>
    <dgm:cxn modelId="{76FFA49D-D42A-AB49-AA1F-DA22C8969F0C}" type="presParOf" srcId="{99DD7B98-5596-AC48-A38F-135FE30A23DF}" destId="{684DB1EC-709C-4442-A024-4C765FF44275}" srcOrd="3" destOrd="0" presId="urn:microsoft.com/office/officeart/2005/8/layout/vProcess5"/>
    <dgm:cxn modelId="{F47EBD41-17F9-8646-BB15-B9F2F94242F8}" type="presParOf" srcId="{99DD7B98-5596-AC48-A38F-135FE30A23DF}" destId="{CE278E93-5DE8-4C44-920A-17B9308D5AC2}" srcOrd="4" destOrd="0" presId="urn:microsoft.com/office/officeart/2005/8/layout/vProcess5"/>
    <dgm:cxn modelId="{B3AAFFC9-1226-0F49-BEF3-65C6BE2E2303}" type="presParOf" srcId="{99DD7B98-5596-AC48-A38F-135FE30A23DF}" destId="{F1BDE227-424C-AD4D-B8DD-D936C04E8EC2}" srcOrd="5" destOrd="0" presId="urn:microsoft.com/office/officeart/2005/8/layout/vProcess5"/>
    <dgm:cxn modelId="{B5B18445-05D0-D143-AFA2-0D24B620A735}" type="presParOf" srcId="{99DD7B98-5596-AC48-A38F-135FE30A23DF}" destId="{2DC2D22F-F2B7-1C49-951F-BB2B299BEAB9}" srcOrd="6" destOrd="0" presId="urn:microsoft.com/office/officeart/2005/8/layout/vProcess5"/>
    <dgm:cxn modelId="{85BF4121-AFB2-DA4A-BAFC-14F857A5BDC1}" type="presParOf" srcId="{99DD7B98-5596-AC48-A38F-135FE30A23DF}" destId="{CED8D550-3317-DD46-BABF-2E62C75E83C4}" srcOrd="7" destOrd="0" presId="urn:microsoft.com/office/officeart/2005/8/layout/vProcess5"/>
    <dgm:cxn modelId="{1440323F-6B8F-F34F-B43A-A229E6AD07E5}" type="presParOf" srcId="{99DD7B98-5596-AC48-A38F-135FE30A23DF}" destId="{D2D5CB9F-4339-B24D-B3A2-49B51450FD8B}" srcOrd="8"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4D70FD-CD51-664E-8843-6AC0B0B0B4BF}">
      <dsp:nvSpPr>
        <dsp:cNvPr id="0" name=""/>
        <dsp:cNvSpPr/>
      </dsp:nvSpPr>
      <dsp:spPr>
        <a:xfrm>
          <a:off x="0" y="0"/>
          <a:ext cx="5576652" cy="1462106"/>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Primary Outcomes</a:t>
          </a:r>
        </a:p>
        <a:p>
          <a:pPr marL="114300" lvl="1" indent="-114300" algn="l" defTabSz="622300">
            <a:lnSpc>
              <a:spcPct val="90000"/>
            </a:lnSpc>
            <a:spcBef>
              <a:spcPct val="0"/>
            </a:spcBef>
            <a:spcAft>
              <a:spcPct val="15000"/>
            </a:spcAft>
            <a:buChar char="•"/>
          </a:pPr>
          <a:r>
            <a:rPr lang="en-US" sz="1400" kern="1200" dirty="0"/>
            <a:t>Epinephrine/Norepinephrine</a:t>
          </a:r>
        </a:p>
        <a:p>
          <a:pPr marL="114300" lvl="1" indent="-114300" algn="l" defTabSz="622300">
            <a:lnSpc>
              <a:spcPct val="90000"/>
            </a:lnSpc>
            <a:spcBef>
              <a:spcPct val="0"/>
            </a:spcBef>
            <a:spcAft>
              <a:spcPct val="15000"/>
            </a:spcAft>
            <a:buChar char="•"/>
          </a:pPr>
          <a:r>
            <a:rPr lang="en-US" sz="1400" kern="1200" dirty="0"/>
            <a:t>Cortisol</a:t>
          </a:r>
        </a:p>
        <a:p>
          <a:pPr marL="114300" lvl="1" indent="-114300" algn="l" defTabSz="622300">
            <a:lnSpc>
              <a:spcPct val="90000"/>
            </a:lnSpc>
            <a:spcBef>
              <a:spcPct val="0"/>
            </a:spcBef>
            <a:spcAft>
              <a:spcPct val="15000"/>
            </a:spcAft>
            <a:buChar char="•"/>
          </a:pPr>
          <a:r>
            <a:rPr lang="en-US" sz="1400" kern="1200" dirty="0"/>
            <a:t>DHEA-S</a:t>
          </a:r>
        </a:p>
      </dsp:txBody>
      <dsp:txXfrm>
        <a:off x="42824" y="42824"/>
        <a:ext cx="3998924" cy="1376458"/>
      </dsp:txXfrm>
    </dsp:sp>
    <dsp:sp modelId="{0055DE9E-C70F-AB4D-9A47-961849FA62D5}">
      <dsp:nvSpPr>
        <dsp:cNvPr id="0" name=""/>
        <dsp:cNvSpPr/>
      </dsp:nvSpPr>
      <dsp:spPr>
        <a:xfrm>
          <a:off x="492057" y="1705791"/>
          <a:ext cx="5576652" cy="1462106"/>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Secondary Outcomes</a:t>
          </a:r>
        </a:p>
        <a:p>
          <a:pPr marL="114300" lvl="1" indent="-114300" algn="l" defTabSz="533400">
            <a:lnSpc>
              <a:spcPct val="90000"/>
            </a:lnSpc>
            <a:spcBef>
              <a:spcPct val="0"/>
            </a:spcBef>
            <a:spcAft>
              <a:spcPct val="15000"/>
            </a:spcAft>
            <a:buChar char="•"/>
          </a:pPr>
          <a:r>
            <a:rPr lang="en-US" sz="1200" kern="1200" dirty="0"/>
            <a:t>Cardiovascular: Systolic and Diastolic Blood pressure</a:t>
          </a:r>
        </a:p>
        <a:p>
          <a:pPr marL="114300" lvl="1" indent="-114300" algn="l" defTabSz="533400">
            <a:lnSpc>
              <a:spcPct val="90000"/>
            </a:lnSpc>
            <a:spcBef>
              <a:spcPct val="0"/>
            </a:spcBef>
            <a:spcAft>
              <a:spcPct val="15000"/>
            </a:spcAft>
            <a:buChar char="•"/>
          </a:pPr>
          <a:r>
            <a:rPr lang="en-US" sz="1200" kern="1200" dirty="0"/>
            <a:t>Metabolic: Waist-hip ratio</a:t>
          </a:r>
          <a:r>
            <a:rPr lang="en-US" sz="1200" b="0" i="0" u="none" kern="1200" dirty="0"/>
            <a:t>, HDL, total cholesterol, </a:t>
          </a:r>
          <a:r>
            <a:rPr lang="en-US" sz="1200" b="0" i="0" kern="1200" dirty="0"/>
            <a:t>HbA1c</a:t>
          </a:r>
          <a:endParaRPr lang="en-US" sz="1200" kern="1200" dirty="0"/>
        </a:p>
        <a:p>
          <a:pPr marL="114300" lvl="1" indent="-114300" algn="l" defTabSz="533400">
            <a:lnSpc>
              <a:spcPct val="90000"/>
            </a:lnSpc>
            <a:spcBef>
              <a:spcPct val="0"/>
            </a:spcBef>
            <a:spcAft>
              <a:spcPct val="15000"/>
            </a:spcAft>
            <a:buChar char="•"/>
          </a:pPr>
          <a:r>
            <a:rPr lang="en-US" sz="1200" kern="1200" dirty="0"/>
            <a:t>Immune: </a:t>
          </a:r>
          <a:r>
            <a:rPr lang="en-US" sz="1200" b="0" i="0" u="none" kern="1200" dirty="0"/>
            <a:t>C-reactive protein &amp; cytokines </a:t>
          </a:r>
          <a:endParaRPr lang="en-US" sz="1200" kern="1200" dirty="0"/>
        </a:p>
      </dsp:txBody>
      <dsp:txXfrm>
        <a:off x="534881" y="1748615"/>
        <a:ext cx="4048577" cy="1376458"/>
      </dsp:txXfrm>
    </dsp:sp>
    <dsp:sp modelId="{684DB1EC-709C-4442-A024-4C765FF44275}">
      <dsp:nvSpPr>
        <dsp:cNvPr id="0" name=""/>
        <dsp:cNvSpPr/>
      </dsp:nvSpPr>
      <dsp:spPr>
        <a:xfrm>
          <a:off x="984115" y="3411582"/>
          <a:ext cx="5576652" cy="1462106"/>
        </a:xfrm>
        <a:prstGeom prst="roundRect">
          <a:avLst>
            <a:gd name="adj" fmla="val 10000"/>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Tertiary Outcomes</a:t>
          </a:r>
        </a:p>
        <a:p>
          <a:pPr marL="114300" lvl="1" indent="-114300" algn="l" defTabSz="622300">
            <a:lnSpc>
              <a:spcPct val="90000"/>
            </a:lnSpc>
            <a:spcBef>
              <a:spcPct val="0"/>
            </a:spcBef>
            <a:spcAft>
              <a:spcPct val="15000"/>
            </a:spcAft>
            <a:buChar char="•"/>
          </a:pPr>
          <a:r>
            <a:rPr lang="en-US" sz="1400" kern="1200" dirty="0"/>
            <a:t>Cognitive Decline</a:t>
          </a:r>
        </a:p>
        <a:p>
          <a:pPr marL="114300" lvl="1" indent="-114300" algn="l" defTabSz="622300">
            <a:lnSpc>
              <a:spcPct val="90000"/>
            </a:lnSpc>
            <a:spcBef>
              <a:spcPct val="0"/>
            </a:spcBef>
            <a:spcAft>
              <a:spcPct val="15000"/>
            </a:spcAft>
            <a:buChar char="•"/>
          </a:pPr>
          <a:r>
            <a:rPr lang="en-US" sz="1400" kern="1200" dirty="0"/>
            <a:t>Poor Health</a:t>
          </a:r>
        </a:p>
      </dsp:txBody>
      <dsp:txXfrm>
        <a:off x="1026939" y="3454406"/>
        <a:ext cx="4048577" cy="1376458"/>
      </dsp:txXfrm>
    </dsp:sp>
    <dsp:sp modelId="{CE278E93-5DE8-4C44-920A-17B9308D5AC2}">
      <dsp:nvSpPr>
        <dsp:cNvPr id="0" name=""/>
        <dsp:cNvSpPr/>
      </dsp:nvSpPr>
      <dsp:spPr>
        <a:xfrm>
          <a:off x="4626283" y="1108764"/>
          <a:ext cx="950369" cy="950369"/>
        </a:xfrm>
        <a:prstGeom prst="downArrow">
          <a:avLst>
            <a:gd name="adj1" fmla="val 55000"/>
            <a:gd name="adj2" fmla="val 45000"/>
          </a:avLst>
        </a:prstGeom>
        <a:solidFill>
          <a:schemeClr val="lt1">
            <a:alpha val="90000"/>
            <a:tint val="40000"/>
            <a:hueOff val="0"/>
            <a:satOff val="0"/>
            <a:lumOff val="0"/>
            <a:alphaOff val="0"/>
          </a:schemeClr>
        </a:solidFill>
        <a:ln w="1905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4840116" y="1108764"/>
        <a:ext cx="522703" cy="715153"/>
      </dsp:txXfrm>
    </dsp:sp>
    <dsp:sp modelId="{F1BDE227-424C-AD4D-B8DD-D936C04E8EC2}">
      <dsp:nvSpPr>
        <dsp:cNvPr id="0" name=""/>
        <dsp:cNvSpPr/>
      </dsp:nvSpPr>
      <dsp:spPr>
        <a:xfrm>
          <a:off x="5118341" y="2804808"/>
          <a:ext cx="950369" cy="950369"/>
        </a:xfrm>
        <a:prstGeom prst="downArrow">
          <a:avLst>
            <a:gd name="adj1" fmla="val 55000"/>
            <a:gd name="adj2" fmla="val 45000"/>
          </a:avLst>
        </a:prstGeom>
        <a:solidFill>
          <a:schemeClr val="lt1">
            <a:alpha val="90000"/>
            <a:tint val="40000"/>
            <a:hueOff val="0"/>
            <a:satOff val="0"/>
            <a:lumOff val="0"/>
            <a:alphaOff val="0"/>
          </a:schemeClr>
        </a:solidFill>
        <a:ln w="1905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1600200">
            <a:lnSpc>
              <a:spcPct val="90000"/>
            </a:lnSpc>
            <a:spcBef>
              <a:spcPct val="0"/>
            </a:spcBef>
            <a:spcAft>
              <a:spcPct val="35000"/>
            </a:spcAft>
            <a:buNone/>
          </a:pPr>
          <a:endParaRPr lang="en-US" sz="3600" kern="1200"/>
        </a:p>
      </dsp:txBody>
      <dsp:txXfrm>
        <a:off x="5332174" y="2804808"/>
        <a:ext cx="522703" cy="715153"/>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41858-E605-A948-A8DE-1D93F3508D87}" type="datetimeFigureOut">
              <a:rPr lang="en-US" smtClean="0"/>
              <a:t>3/10/25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AC173D-CFB2-9C4D-A85B-9AA5F7DA631F}" type="slidenum">
              <a:rPr lang="en-US" smtClean="0"/>
              <a:t>‹#›</a:t>
            </a:fld>
            <a:endParaRPr lang="en-US"/>
          </a:p>
        </p:txBody>
      </p:sp>
    </p:spTree>
    <p:extLst>
      <p:ext uri="{BB962C8B-B14F-4D97-AF65-F5344CB8AC3E}">
        <p14:creationId xmlns:p14="http://schemas.microsoft.com/office/powerpoint/2010/main" val="13143538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AC173D-CFB2-9C4D-A85B-9AA5F7DA631F}" type="slidenum">
              <a:rPr lang="en-US" smtClean="0"/>
              <a:t>1</a:t>
            </a:fld>
            <a:endParaRPr lang="en-US"/>
          </a:p>
        </p:txBody>
      </p:sp>
    </p:spTree>
    <p:extLst>
      <p:ext uri="{BB962C8B-B14F-4D97-AF65-F5344CB8AC3E}">
        <p14:creationId xmlns:p14="http://schemas.microsoft.com/office/powerpoint/2010/main" val="2216077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0AA93F-43E4-834A-A7C4-10D1CB11D4A4}" type="slidenum">
              <a:rPr lang="en-US" smtClean="0"/>
              <a:t>10</a:t>
            </a:fld>
            <a:endParaRPr lang="en-US"/>
          </a:p>
        </p:txBody>
      </p:sp>
    </p:spTree>
    <p:extLst>
      <p:ext uri="{BB962C8B-B14F-4D97-AF65-F5344CB8AC3E}">
        <p14:creationId xmlns:p14="http://schemas.microsoft.com/office/powerpoint/2010/main" val="2381630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dirty="0">
              <a:solidFill>
                <a:srgbClr val="052049"/>
              </a:solidFill>
              <a:effectLst/>
              <a:latin typeface="+mj-lt"/>
              <a:ea typeface="+mn-ea"/>
              <a:cs typeface="Arial" pitchFamily="34" charset="0"/>
            </a:endParaRPr>
          </a:p>
        </p:txBody>
      </p:sp>
      <p:sp>
        <p:nvSpPr>
          <p:cNvPr id="4" name="Slide Number Placeholder 3"/>
          <p:cNvSpPr>
            <a:spLocks noGrp="1"/>
          </p:cNvSpPr>
          <p:nvPr>
            <p:ph type="sldNum" sz="quarter" idx="5"/>
          </p:nvPr>
        </p:nvSpPr>
        <p:spPr/>
        <p:txBody>
          <a:bodyPr/>
          <a:lstStyle/>
          <a:p>
            <a:fld id="{260AA93F-43E4-834A-A7C4-10D1CB11D4A4}" type="slidenum">
              <a:rPr lang="en-US" smtClean="0"/>
              <a:t>11</a:t>
            </a:fld>
            <a:endParaRPr lang="en-US"/>
          </a:p>
        </p:txBody>
      </p:sp>
    </p:spTree>
    <p:extLst>
      <p:ext uri="{BB962C8B-B14F-4D97-AF65-F5344CB8AC3E}">
        <p14:creationId xmlns:p14="http://schemas.microsoft.com/office/powerpoint/2010/main" val="4021199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8AC173D-CFB2-9C4D-A85B-9AA5F7DA631F}" type="slidenum">
              <a:rPr lang="en-US" smtClean="0"/>
              <a:t>12</a:t>
            </a:fld>
            <a:endParaRPr lang="en-US"/>
          </a:p>
        </p:txBody>
      </p:sp>
    </p:spTree>
    <p:extLst>
      <p:ext uri="{BB962C8B-B14F-4D97-AF65-F5344CB8AC3E}">
        <p14:creationId xmlns:p14="http://schemas.microsoft.com/office/powerpoint/2010/main" val="1395065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AC173D-CFB2-9C4D-A85B-9AA5F7DA631F}" type="slidenum">
              <a:rPr lang="en-US" smtClean="0"/>
              <a:t>13</a:t>
            </a:fld>
            <a:endParaRPr lang="en-US"/>
          </a:p>
        </p:txBody>
      </p:sp>
    </p:spTree>
    <p:extLst>
      <p:ext uri="{BB962C8B-B14F-4D97-AF65-F5344CB8AC3E}">
        <p14:creationId xmlns:p14="http://schemas.microsoft.com/office/powerpoint/2010/main" val="29904056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1E6C7F-D73B-7039-9EA5-16B4F6F57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670D6F-4A8E-7CC8-6DFE-ECAE1B63268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9D1A1D90-0705-4664-9DBA-C7DD418165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endParaRPr>
          </a:p>
          <a:p>
            <a:endParaRPr lang="en-US" dirty="0"/>
          </a:p>
        </p:txBody>
      </p:sp>
      <p:sp>
        <p:nvSpPr>
          <p:cNvPr id="4" name="Slide Number Placeholder 3">
            <a:extLst>
              <a:ext uri="{FF2B5EF4-FFF2-40B4-BE49-F238E27FC236}">
                <a16:creationId xmlns:a16="http://schemas.microsoft.com/office/drawing/2014/main" id="{54D5885F-8D7B-D20A-32A2-4EF7415EC8F3}"/>
              </a:ext>
            </a:extLst>
          </p:cNvPr>
          <p:cNvSpPr>
            <a:spLocks noGrp="1"/>
          </p:cNvSpPr>
          <p:nvPr>
            <p:ph type="sldNum" sz="quarter" idx="5"/>
          </p:nvPr>
        </p:nvSpPr>
        <p:spPr/>
        <p:txBody>
          <a:bodyPr/>
          <a:lstStyle/>
          <a:p>
            <a:fld id="{94B40B0E-E690-E54B-BC00-BF02EE08AC5C}" type="slidenum">
              <a:rPr lang="en-US" smtClean="0"/>
              <a:t>15</a:t>
            </a:fld>
            <a:endParaRPr lang="en-US"/>
          </a:p>
        </p:txBody>
      </p:sp>
    </p:spTree>
    <p:extLst>
      <p:ext uri="{BB962C8B-B14F-4D97-AF65-F5344CB8AC3E}">
        <p14:creationId xmlns:p14="http://schemas.microsoft.com/office/powerpoint/2010/main" val="42183949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AC173D-CFB2-9C4D-A85B-9AA5F7DA631F}" type="slidenum">
              <a:rPr lang="en-US" smtClean="0"/>
              <a:t>16</a:t>
            </a:fld>
            <a:endParaRPr lang="en-US"/>
          </a:p>
        </p:txBody>
      </p:sp>
    </p:spTree>
    <p:extLst>
      <p:ext uri="{BB962C8B-B14F-4D97-AF65-F5344CB8AC3E}">
        <p14:creationId xmlns:p14="http://schemas.microsoft.com/office/powerpoint/2010/main" val="639425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8DC965-531C-2942-B2BA-CF47568BAA46}" type="slidenum">
              <a:rPr lang="en-US" smtClean="0"/>
              <a:t>17</a:t>
            </a:fld>
            <a:endParaRPr lang="en-US"/>
          </a:p>
        </p:txBody>
      </p:sp>
    </p:spTree>
    <p:extLst>
      <p:ext uri="{BB962C8B-B14F-4D97-AF65-F5344CB8AC3E}">
        <p14:creationId xmlns:p14="http://schemas.microsoft.com/office/powerpoint/2010/main" val="2382493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0" i="0" dirty="0">
                <a:solidFill>
                  <a:srgbClr val="000000"/>
                </a:solidFill>
                <a:effectLst/>
                <a:latin typeface="Avenir" panose="02000503020000020003" pitchFamily="2" charset="0"/>
              </a:rPr>
              <a:t>The </a:t>
            </a:r>
            <a:r>
              <a:rPr lang="en-US" sz="1800" b="1" i="0" u="sng" dirty="0">
                <a:solidFill>
                  <a:srgbClr val="000000"/>
                </a:solidFill>
                <a:effectLst/>
                <a:latin typeface="Avenir" panose="02000503020000020003" pitchFamily="2" charset="0"/>
              </a:rPr>
              <a:t>M</a:t>
            </a:r>
            <a:r>
              <a:rPr lang="en-US" sz="1800" b="0" i="0" dirty="0">
                <a:solidFill>
                  <a:srgbClr val="000000"/>
                </a:solidFill>
                <a:effectLst/>
                <a:latin typeface="Avenir" panose="02000503020000020003" pitchFamily="2" charset="0"/>
              </a:rPr>
              <a:t>ulti-</a:t>
            </a:r>
            <a:r>
              <a:rPr lang="en-US" sz="1800" b="1" i="0" u="sng" dirty="0">
                <a:solidFill>
                  <a:srgbClr val="000000"/>
                </a:solidFill>
                <a:effectLst/>
                <a:latin typeface="Avenir" panose="02000503020000020003" pitchFamily="2" charset="0"/>
              </a:rPr>
              <a:t>O</a:t>
            </a:r>
            <a:r>
              <a:rPr lang="en-US" sz="1800" b="0" i="0" dirty="0">
                <a:solidFill>
                  <a:srgbClr val="000000"/>
                </a:solidFill>
                <a:effectLst/>
                <a:latin typeface="Avenir" panose="02000503020000020003" pitchFamily="2" charset="0"/>
              </a:rPr>
              <a:t>mics for </a:t>
            </a:r>
            <a:r>
              <a:rPr lang="en-US" sz="1800" b="1" i="0" u="sng" dirty="0">
                <a:solidFill>
                  <a:srgbClr val="000000"/>
                </a:solidFill>
                <a:effectLst/>
                <a:latin typeface="Avenir" panose="02000503020000020003" pitchFamily="2" charset="0"/>
              </a:rPr>
              <a:t>H</a:t>
            </a:r>
            <a:r>
              <a:rPr lang="en-US" sz="1800" b="0" i="0" dirty="0">
                <a:solidFill>
                  <a:srgbClr val="000000"/>
                </a:solidFill>
                <a:effectLst/>
                <a:latin typeface="Avenir" panose="02000503020000020003" pitchFamily="2" charset="0"/>
              </a:rPr>
              <a:t>ealth and </a:t>
            </a:r>
            <a:r>
              <a:rPr lang="en-US" sz="1800" b="1" i="0" u="sng" dirty="0">
                <a:solidFill>
                  <a:srgbClr val="000000"/>
                </a:solidFill>
                <a:effectLst/>
                <a:latin typeface="Avenir" panose="02000503020000020003" pitchFamily="2" charset="0"/>
              </a:rPr>
              <a:t>D</a:t>
            </a:r>
            <a:r>
              <a:rPr lang="en-US" sz="1800" b="0" i="0" dirty="0">
                <a:solidFill>
                  <a:srgbClr val="000000"/>
                </a:solidFill>
                <a:effectLst/>
                <a:latin typeface="Avenir" panose="02000503020000020003" pitchFamily="2" charset="0"/>
              </a:rPr>
              <a:t>isease Consortium</a:t>
            </a:r>
            <a:endParaRPr lang="en-US" sz="1800" b="0" i="0" dirty="0">
              <a:solidFill>
                <a:srgbClr val="000000"/>
              </a:solidFill>
              <a:effectLst/>
              <a:latin typeface="Lato" panose="020F0502020204030203" pitchFamily="34" charset="0"/>
            </a:endParaRPr>
          </a:p>
          <a:p>
            <a:endParaRPr lang="en-US" sz="2000" dirty="0">
              <a:latin typeface="Calibri Light" panose="020F0302020204030204" pitchFamily="34" charset="0"/>
              <a:cs typeface="Calibri Light" panose="020F03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27E09D9-A253-6D45-A5A9-AACC4F98A514}" type="slidenum">
              <a:rPr kumimoji="0" lang="en-AF"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AF"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985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AC173D-CFB2-9C4D-A85B-9AA5F7DA631F}" type="slidenum">
              <a:rPr lang="en-US" smtClean="0"/>
              <a:t>2</a:t>
            </a:fld>
            <a:endParaRPr lang="en-US"/>
          </a:p>
        </p:txBody>
      </p:sp>
    </p:spTree>
    <p:extLst>
      <p:ext uri="{BB962C8B-B14F-4D97-AF65-F5344CB8AC3E}">
        <p14:creationId xmlns:p14="http://schemas.microsoft.com/office/powerpoint/2010/main" val="200917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8AC173D-CFB2-9C4D-A85B-9AA5F7DA631F}" type="slidenum">
              <a:rPr lang="en-US" smtClean="0"/>
              <a:t>3</a:t>
            </a:fld>
            <a:endParaRPr lang="en-US"/>
          </a:p>
        </p:txBody>
      </p:sp>
    </p:spTree>
    <p:extLst>
      <p:ext uri="{BB962C8B-B14F-4D97-AF65-F5344CB8AC3E}">
        <p14:creationId xmlns:p14="http://schemas.microsoft.com/office/powerpoint/2010/main" val="11331251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r"/>
            <a:fld id="{111E5896-917A-4035-A860-408E1EC3CD51}" type="slidenum">
              <a:rPr lang="en-US" smtClean="0">
                <a:solidFill>
                  <a:srgbClr val="052049"/>
                </a:solidFill>
                <a:latin typeface="Arial" pitchFamily="34" charset="0"/>
                <a:cs typeface="Arial" pitchFamily="34" charset="0"/>
              </a:rPr>
              <a:pPr algn="r"/>
              <a:t>4</a:t>
            </a:fld>
            <a:endParaRPr lang="en-US" dirty="0">
              <a:solidFill>
                <a:srgbClr val="052049"/>
              </a:solidFill>
              <a:latin typeface="Arial" pitchFamily="34" charset="0"/>
              <a:cs typeface="Arial" pitchFamily="34" charset="0"/>
            </a:endParaRPr>
          </a:p>
        </p:txBody>
      </p:sp>
      <p:sp>
        <p:nvSpPr>
          <p:cNvPr id="5" name="Footer Placeholder 4"/>
          <p:cNvSpPr>
            <a:spLocks noGrp="1"/>
          </p:cNvSpPr>
          <p:nvPr>
            <p:ph type="ftr" sz="quarter" idx="4"/>
          </p:nvPr>
        </p:nvSpPr>
        <p:spPr/>
        <p:txBody>
          <a:bodyPr/>
          <a:lstStyle/>
          <a:p>
            <a:r>
              <a:rPr lang="en-US" sz="800">
                <a:solidFill>
                  <a:srgbClr val="052049"/>
                </a:solidFill>
                <a:latin typeface="+mj-lt"/>
              </a:rPr>
              <a:t>| [footer text here]</a:t>
            </a:r>
            <a:endParaRPr lang="en-US" sz="800" dirty="0">
              <a:solidFill>
                <a:srgbClr val="052049"/>
              </a:solidFill>
              <a:latin typeface="+mj-lt"/>
            </a:endParaRPr>
          </a:p>
        </p:txBody>
      </p:sp>
    </p:spTree>
    <p:extLst>
      <p:ext uri="{BB962C8B-B14F-4D97-AF65-F5344CB8AC3E}">
        <p14:creationId xmlns:p14="http://schemas.microsoft.com/office/powerpoint/2010/main" val="6470226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41651D-FDB8-D583-29ED-26BFAAE81564}"/>
            </a:ext>
          </a:extLst>
        </p:cNvPr>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07F67965-BF02-411D-AA6F-C7D5E30A6B2E}"/>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A2F19A35-E285-1B56-DAAD-D67E18880239}"/>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6627" name="Slide Number Placeholder 3">
            <a:extLst>
              <a:ext uri="{FF2B5EF4-FFF2-40B4-BE49-F238E27FC236}">
                <a16:creationId xmlns:a16="http://schemas.microsoft.com/office/drawing/2014/main" id="{66F31009-B8F3-BEE5-A11B-7C4563AEAF80}"/>
              </a:ext>
            </a:extLst>
          </p:cNvPr>
          <p:cNvSpPr>
            <a:spLocks noGrp="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lnSpc>
                <a:spcPct val="90000"/>
              </a:lnSpc>
              <a:spcBef>
                <a:spcPct val="40000"/>
              </a:spcBef>
              <a:defRPr sz="12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40000"/>
              </a:spcBef>
              <a:defRPr sz="12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40000"/>
              </a:spcBef>
              <a:defRPr sz="12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40000"/>
              </a:spcBef>
              <a:defRPr sz="12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4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4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4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4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4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pPr>
            <a:fld id="{D60B430A-71A9-0D4B-AD09-EE9BA540247C}" type="slidenum">
              <a:rPr lang="en-US" altLang="en-US" sz="1800">
                <a:solidFill>
                  <a:schemeClr val="bg1"/>
                </a:solidFill>
              </a:rPr>
              <a:pPr eaLnBrk="1" hangingPunct="1">
                <a:lnSpc>
                  <a:spcPct val="100000"/>
                </a:lnSpc>
                <a:spcBef>
                  <a:spcPct val="0"/>
                </a:spcBef>
              </a:pPr>
              <a:t>5</a:t>
            </a:fld>
            <a:endParaRPr lang="en-US" altLang="en-US" sz="1800">
              <a:solidFill>
                <a:schemeClr val="bg1"/>
              </a:solidFill>
            </a:endParaRPr>
          </a:p>
        </p:txBody>
      </p:sp>
    </p:spTree>
    <p:extLst>
      <p:ext uri="{BB962C8B-B14F-4D97-AF65-F5344CB8AC3E}">
        <p14:creationId xmlns:p14="http://schemas.microsoft.com/office/powerpoint/2010/main" val="726925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F073D4-CF4B-8DE7-A469-953094C7B483}"/>
            </a:ext>
          </a:extLst>
        </p:cNvPr>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71D18E40-295E-627D-768D-00260BDEBC58}"/>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E5463BED-7EE1-B221-E8E1-597AA3CB9622}"/>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6627" name="Slide Number Placeholder 3">
            <a:extLst>
              <a:ext uri="{FF2B5EF4-FFF2-40B4-BE49-F238E27FC236}">
                <a16:creationId xmlns:a16="http://schemas.microsoft.com/office/drawing/2014/main" id="{398309F9-3557-88FC-2921-9B84117A09CE}"/>
              </a:ext>
            </a:extLst>
          </p:cNvPr>
          <p:cNvSpPr>
            <a:spLocks noGrp="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lnSpc>
                <a:spcPct val="90000"/>
              </a:lnSpc>
              <a:spcBef>
                <a:spcPct val="40000"/>
              </a:spcBef>
              <a:defRPr sz="12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40000"/>
              </a:spcBef>
              <a:defRPr sz="12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40000"/>
              </a:spcBef>
              <a:defRPr sz="12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40000"/>
              </a:spcBef>
              <a:defRPr sz="12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4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4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4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4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4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pPr>
            <a:fld id="{D60B430A-71A9-0D4B-AD09-EE9BA540247C}" type="slidenum">
              <a:rPr lang="en-US" altLang="en-US" sz="1800">
                <a:solidFill>
                  <a:schemeClr val="bg1"/>
                </a:solidFill>
              </a:rPr>
              <a:pPr eaLnBrk="1" hangingPunct="1">
                <a:lnSpc>
                  <a:spcPct val="100000"/>
                </a:lnSpc>
                <a:spcBef>
                  <a:spcPct val="0"/>
                </a:spcBef>
              </a:pPr>
              <a:t>6</a:t>
            </a:fld>
            <a:endParaRPr lang="en-US" altLang="en-US" sz="1800">
              <a:solidFill>
                <a:schemeClr val="bg1"/>
              </a:solidFill>
            </a:endParaRPr>
          </a:p>
        </p:txBody>
      </p:sp>
    </p:spTree>
    <p:extLst>
      <p:ext uri="{BB962C8B-B14F-4D97-AF65-F5344CB8AC3E}">
        <p14:creationId xmlns:p14="http://schemas.microsoft.com/office/powerpoint/2010/main" val="321818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8AC173D-CFB2-9C4D-A85B-9AA5F7DA631F}" type="slidenum">
              <a:rPr lang="en-US" smtClean="0"/>
              <a:t>7</a:t>
            </a:fld>
            <a:endParaRPr lang="en-US"/>
          </a:p>
        </p:txBody>
      </p:sp>
    </p:spTree>
    <p:extLst>
      <p:ext uri="{BB962C8B-B14F-4D97-AF65-F5344CB8AC3E}">
        <p14:creationId xmlns:p14="http://schemas.microsoft.com/office/powerpoint/2010/main" val="17914528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8E34DC-6E97-82B6-254F-4699F715D735}"/>
            </a:ext>
          </a:extLst>
        </p:cNvPr>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05626CCC-4441-7921-7DAA-17E01FAECB48}"/>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87DCC196-9887-CDC7-1E2E-EF16994A76F8}"/>
              </a:ext>
            </a:extLst>
          </p:cNvPr>
          <p:cNvSpPr>
            <a:spLocks noGrp="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26627" name="Slide Number Placeholder 3">
            <a:extLst>
              <a:ext uri="{FF2B5EF4-FFF2-40B4-BE49-F238E27FC236}">
                <a16:creationId xmlns:a16="http://schemas.microsoft.com/office/drawing/2014/main" id="{8899535D-0EE2-181D-9011-0C68E3400A8C}"/>
              </a:ext>
            </a:extLst>
          </p:cNvPr>
          <p:cNvSpPr>
            <a:spLocks noGrp="1"/>
          </p:cNvSpPr>
          <p:nvPr>
            <p:ph type="sldNum" sz="quarter" idx="4294967295"/>
          </p:nvPr>
        </p:nvSpPr>
        <p:spPr bwMode="auto">
          <a:xfrm>
            <a:off x="4143375" y="9120188"/>
            <a:ext cx="3170238" cy="4794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6661" tIns="48331" rIns="96661" bIns="48331"/>
          <a:lstStyle>
            <a:lvl1pPr>
              <a:lnSpc>
                <a:spcPct val="90000"/>
              </a:lnSpc>
              <a:spcBef>
                <a:spcPct val="40000"/>
              </a:spcBef>
              <a:defRPr sz="1200">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40000"/>
              </a:spcBef>
              <a:defRPr sz="1200">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40000"/>
              </a:spcBef>
              <a:defRPr sz="1200">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40000"/>
              </a:spcBef>
              <a:defRPr sz="1200">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4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4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4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4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4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eaLnBrk="1" hangingPunct="1">
              <a:lnSpc>
                <a:spcPct val="100000"/>
              </a:lnSpc>
              <a:spcBef>
                <a:spcPct val="0"/>
              </a:spcBef>
            </a:pPr>
            <a:fld id="{D60B430A-71A9-0D4B-AD09-EE9BA540247C}" type="slidenum">
              <a:rPr lang="en-US" altLang="en-US" sz="1800">
                <a:solidFill>
                  <a:schemeClr val="bg1"/>
                </a:solidFill>
              </a:rPr>
              <a:pPr eaLnBrk="1" hangingPunct="1">
                <a:lnSpc>
                  <a:spcPct val="100000"/>
                </a:lnSpc>
                <a:spcBef>
                  <a:spcPct val="0"/>
                </a:spcBef>
              </a:pPr>
              <a:t>8</a:t>
            </a:fld>
            <a:endParaRPr lang="en-US" altLang="en-US" sz="1800">
              <a:solidFill>
                <a:schemeClr val="bg1"/>
              </a:solidFill>
            </a:endParaRPr>
          </a:p>
        </p:txBody>
      </p:sp>
    </p:spTree>
    <p:extLst>
      <p:ext uri="{BB962C8B-B14F-4D97-AF65-F5344CB8AC3E}">
        <p14:creationId xmlns:p14="http://schemas.microsoft.com/office/powerpoint/2010/main" val="2790203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latin typeface="Times" pitchFamily="2" charset="0"/>
            </a:endParaRPr>
          </a:p>
        </p:txBody>
      </p:sp>
      <p:sp>
        <p:nvSpPr>
          <p:cNvPr id="4" name="Slide Number Placeholder 3"/>
          <p:cNvSpPr>
            <a:spLocks noGrp="1"/>
          </p:cNvSpPr>
          <p:nvPr>
            <p:ph type="sldNum" sz="quarter" idx="5"/>
          </p:nvPr>
        </p:nvSpPr>
        <p:spPr/>
        <p:txBody>
          <a:bodyPr/>
          <a:lstStyle/>
          <a:p>
            <a:fld id="{94B40B0E-E690-E54B-BC00-BF02EE08AC5C}" type="slidenum">
              <a:rPr lang="en-US" smtClean="0"/>
              <a:t>9</a:t>
            </a:fld>
            <a:endParaRPr lang="en-US"/>
          </a:p>
        </p:txBody>
      </p:sp>
    </p:spTree>
    <p:extLst>
      <p:ext uri="{BB962C8B-B14F-4D97-AF65-F5344CB8AC3E}">
        <p14:creationId xmlns:p14="http://schemas.microsoft.com/office/powerpoint/2010/main" val="27440556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698CB-4810-E81F-3252-5C85D87FA0B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E49F48-D4AA-A76D-B6DB-EE0A8E02BA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50594BE-0BF0-6546-41B2-D595B8AAA92E}"/>
              </a:ext>
            </a:extLst>
          </p:cNvPr>
          <p:cNvSpPr>
            <a:spLocks noGrp="1"/>
          </p:cNvSpPr>
          <p:nvPr>
            <p:ph type="dt" sz="half" idx="10"/>
          </p:nvPr>
        </p:nvSpPr>
        <p:spPr/>
        <p:txBody>
          <a:bodyPr/>
          <a:lstStyle/>
          <a:p>
            <a:fld id="{CF57E479-70E4-5649-8FD1-CEF66BE309A8}" type="datetimeFigureOut">
              <a:rPr lang="en-US" smtClean="0"/>
              <a:t>3/10/25</a:t>
            </a:fld>
            <a:endParaRPr lang="en-US"/>
          </a:p>
        </p:txBody>
      </p:sp>
      <p:sp>
        <p:nvSpPr>
          <p:cNvPr id="5" name="Footer Placeholder 4">
            <a:extLst>
              <a:ext uri="{FF2B5EF4-FFF2-40B4-BE49-F238E27FC236}">
                <a16:creationId xmlns:a16="http://schemas.microsoft.com/office/drawing/2014/main" id="{EF25F5F7-BE9C-C05B-ACBB-DC8E9A975C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FB397-CCE3-1939-53EB-5E4E916C3AA1}"/>
              </a:ext>
            </a:extLst>
          </p:cNvPr>
          <p:cNvSpPr>
            <a:spLocks noGrp="1"/>
          </p:cNvSpPr>
          <p:nvPr>
            <p:ph type="sldNum" sz="quarter" idx="12"/>
          </p:nvPr>
        </p:nvSpPr>
        <p:spPr/>
        <p:txBody>
          <a:bodyPr/>
          <a:lstStyle/>
          <a:p>
            <a:fld id="{D2BF46C6-FA56-4B4D-89C6-1604E61504F1}" type="slidenum">
              <a:rPr lang="en-US" smtClean="0"/>
              <a:t>‹#›</a:t>
            </a:fld>
            <a:endParaRPr lang="en-US"/>
          </a:p>
        </p:txBody>
      </p:sp>
    </p:spTree>
    <p:extLst>
      <p:ext uri="{BB962C8B-B14F-4D97-AF65-F5344CB8AC3E}">
        <p14:creationId xmlns:p14="http://schemas.microsoft.com/office/powerpoint/2010/main" val="3818993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910382-74F6-427B-D573-3C0EF4B2EB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3E62CAE-46EF-0F61-B8A3-3577BD3D99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1FF6C1-4BF6-D1F6-D158-3DEED195043F}"/>
              </a:ext>
            </a:extLst>
          </p:cNvPr>
          <p:cNvSpPr>
            <a:spLocks noGrp="1"/>
          </p:cNvSpPr>
          <p:nvPr>
            <p:ph type="dt" sz="half" idx="10"/>
          </p:nvPr>
        </p:nvSpPr>
        <p:spPr/>
        <p:txBody>
          <a:bodyPr/>
          <a:lstStyle/>
          <a:p>
            <a:fld id="{CF57E479-70E4-5649-8FD1-CEF66BE309A8}" type="datetimeFigureOut">
              <a:rPr lang="en-US" smtClean="0"/>
              <a:t>3/10/25</a:t>
            </a:fld>
            <a:endParaRPr lang="en-US"/>
          </a:p>
        </p:txBody>
      </p:sp>
      <p:sp>
        <p:nvSpPr>
          <p:cNvPr id="5" name="Footer Placeholder 4">
            <a:extLst>
              <a:ext uri="{FF2B5EF4-FFF2-40B4-BE49-F238E27FC236}">
                <a16:creationId xmlns:a16="http://schemas.microsoft.com/office/drawing/2014/main" id="{65D494D3-F1D9-1ECB-DE6B-76F1EBE105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D9A1EB-DFF2-1437-664C-815B8A4F6F7F}"/>
              </a:ext>
            </a:extLst>
          </p:cNvPr>
          <p:cNvSpPr>
            <a:spLocks noGrp="1"/>
          </p:cNvSpPr>
          <p:nvPr>
            <p:ph type="sldNum" sz="quarter" idx="12"/>
          </p:nvPr>
        </p:nvSpPr>
        <p:spPr/>
        <p:txBody>
          <a:bodyPr/>
          <a:lstStyle/>
          <a:p>
            <a:fld id="{D2BF46C6-FA56-4B4D-89C6-1604E61504F1}" type="slidenum">
              <a:rPr lang="en-US" smtClean="0"/>
              <a:t>‹#›</a:t>
            </a:fld>
            <a:endParaRPr lang="en-US"/>
          </a:p>
        </p:txBody>
      </p:sp>
    </p:spTree>
    <p:extLst>
      <p:ext uri="{BB962C8B-B14F-4D97-AF65-F5344CB8AC3E}">
        <p14:creationId xmlns:p14="http://schemas.microsoft.com/office/powerpoint/2010/main" val="2636279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9879CD4-22BD-AD1E-423F-31A873D3FB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BBE27C-1C09-7362-688F-19DDECF561A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237CED-4710-3E5D-AE37-251FC65D5CEB}"/>
              </a:ext>
            </a:extLst>
          </p:cNvPr>
          <p:cNvSpPr>
            <a:spLocks noGrp="1"/>
          </p:cNvSpPr>
          <p:nvPr>
            <p:ph type="dt" sz="half" idx="10"/>
          </p:nvPr>
        </p:nvSpPr>
        <p:spPr/>
        <p:txBody>
          <a:bodyPr/>
          <a:lstStyle/>
          <a:p>
            <a:fld id="{CF57E479-70E4-5649-8FD1-CEF66BE309A8}" type="datetimeFigureOut">
              <a:rPr lang="en-US" smtClean="0"/>
              <a:t>3/10/25</a:t>
            </a:fld>
            <a:endParaRPr lang="en-US"/>
          </a:p>
        </p:txBody>
      </p:sp>
      <p:sp>
        <p:nvSpPr>
          <p:cNvPr id="5" name="Footer Placeholder 4">
            <a:extLst>
              <a:ext uri="{FF2B5EF4-FFF2-40B4-BE49-F238E27FC236}">
                <a16:creationId xmlns:a16="http://schemas.microsoft.com/office/drawing/2014/main" id="{9AE6B5A6-B712-4EF9-1939-4131AD83D6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25723D-AD3C-BE51-2478-7A032712DFAE}"/>
              </a:ext>
            </a:extLst>
          </p:cNvPr>
          <p:cNvSpPr>
            <a:spLocks noGrp="1"/>
          </p:cNvSpPr>
          <p:nvPr>
            <p:ph type="sldNum" sz="quarter" idx="12"/>
          </p:nvPr>
        </p:nvSpPr>
        <p:spPr/>
        <p:txBody>
          <a:bodyPr/>
          <a:lstStyle/>
          <a:p>
            <a:fld id="{D2BF46C6-FA56-4B4D-89C6-1604E61504F1}" type="slidenum">
              <a:rPr lang="en-US" smtClean="0"/>
              <a:t>‹#›</a:t>
            </a:fld>
            <a:endParaRPr lang="en-US"/>
          </a:p>
        </p:txBody>
      </p:sp>
    </p:spTree>
    <p:extLst>
      <p:ext uri="{BB962C8B-B14F-4D97-AF65-F5344CB8AC3E}">
        <p14:creationId xmlns:p14="http://schemas.microsoft.com/office/powerpoint/2010/main" val="456530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Quote Slide – Blue">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US" dirty="0"/>
              <a:t>Presentation Title</a:t>
            </a:r>
          </a:p>
        </p:txBody>
      </p:sp>
      <p:sp>
        <p:nvSpPr>
          <p:cNvPr id="5" name="Slide Number Placeholder 4"/>
          <p:cNvSpPr>
            <a:spLocks noGrp="1"/>
          </p:cNvSpPr>
          <p:nvPr>
            <p:ph type="sldNum" sz="quarter" idx="12"/>
          </p:nvPr>
        </p:nvSpPr>
        <p:spPr/>
        <p:txBody>
          <a:bodyPr/>
          <a:lstStyle/>
          <a:p>
            <a:fld id="{7BCC8D0D-EAEC-449D-9161-023DFF90F2E2}" type="slidenum">
              <a:rPr lang="en-US" smtClean="0"/>
              <a:pPr/>
              <a:t>‹#›</a:t>
            </a:fld>
            <a:endParaRPr lang="en-US" dirty="0"/>
          </a:p>
        </p:txBody>
      </p:sp>
      <p:sp>
        <p:nvSpPr>
          <p:cNvPr id="9" name="Text Placeholder 8"/>
          <p:cNvSpPr>
            <a:spLocks noGrp="1"/>
          </p:cNvSpPr>
          <p:nvPr>
            <p:ph type="body" sz="quarter" idx="13" hasCustomPrompt="1"/>
          </p:nvPr>
        </p:nvSpPr>
        <p:spPr>
          <a:xfrm>
            <a:off x="583466" y="1908314"/>
            <a:ext cx="10972431" cy="2809461"/>
          </a:xfrm>
          <a:prstGeom prst="rect">
            <a:avLst/>
          </a:prstGeom>
        </p:spPr>
        <p:txBody>
          <a:bodyPr anchor="ctr" anchorCtr="0">
            <a:normAutofit/>
          </a:bodyPr>
          <a:lstStyle>
            <a:lvl1pPr marL="0" indent="0">
              <a:lnSpc>
                <a:spcPct val="100000"/>
              </a:lnSpc>
              <a:buNone/>
              <a:defRPr sz="3733" i="0" baseline="0">
                <a:latin typeface="+mj-lt"/>
              </a:defRPr>
            </a:lvl1pPr>
            <a:lvl2pPr marL="306908" indent="0">
              <a:buNone/>
              <a:defRPr>
                <a:latin typeface="+mn-lt"/>
              </a:defRPr>
            </a:lvl2pPr>
            <a:lvl3pPr marL="687899" indent="0">
              <a:buNone/>
              <a:defRPr>
                <a:latin typeface="+mn-lt"/>
              </a:defRPr>
            </a:lvl3pPr>
            <a:lvl4pPr marL="1066773" indent="0">
              <a:buNone/>
              <a:defRPr>
                <a:latin typeface="+mn-lt"/>
              </a:defRPr>
            </a:lvl4pPr>
            <a:lvl5pPr marL="1447764" indent="0">
              <a:buNone/>
              <a:defRPr>
                <a:latin typeface="+mn-lt"/>
              </a:defRPr>
            </a:lvl5pPr>
          </a:lstStyle>
          <a:p>
            <a:pPr lvl="0"/>
            <a:r>
              <a:rPr lang="en-US" dirty="0"/>
              <a:t>This page is an option should you wish to utilize a quote as a stand-alone slide within your presentation. The rest is </a:t>
            </a:r>
            <a:r>
              <a:rPr lang="en-US" dirty="0" err="1"/>
              <a:t>lorem</a:t>
            </a:r>
            <a:r>
              <a:rPr lang="en-US" dirty="0"/>
              <a:t> </a:t>
            </a:r>
            <a:r>
              <a:rPr lang="en-US" dirty="0" err="1"/>
              <a:t>ipsum</a:t>
            </a:r>
            <a:r>
              <a:rPr lang="en-US" dirty="0"/>
              <a:t>. </a:t>
            </a:r>
            <a:r>
              <a:rPr lang="en-US" dirty="0" err="1"/>
              <a:t>Ut</a:t>
            </a:r>
            <a:r>
              <a:rPr lang="en-US" dirty="0"/>
              <a:t> </a:t>
            </a:r>
            <a:r>
              <a:rPr lang="en-US" dirty="0" err="1"/>
              <a:t>enim</a:t>
            </a:r>
            <a:r>
              <a:rPr lang="en-US" dirty="0"/>
              <a:t> ad minim </a:t>
            </a:r>
            <a:r>
              <a:rPr lang="en-US" dirty="0" err="1"/>
              <a:t>quis</a:t>
            </a:r>
            <a:r>
              <a:rPr lang="en-US" dirty="0"/>
              <a:t> </a:t>
            </a:r>
            <a:r>
              <a:rPr lang="en-US" dirty="0" err="1"/>
              <a:t>nostrud</a:t>
            </a:r>
            <a:r>
              <a:rPr lang="en-US" dirty="0"/>
              <a:t>.</a:t>
            </a:r>
          </a:p>
        </p:txBody>
      </p:sp>
      <p:sp>
        <p:nvSpPr>
          <p:cNvPr id="10" name="Text Placeholder 13"/>
          <p:cNvSpPr>
            <a:spLocks noGrp="1"/>
          </p:cNvSpPr>
          <p:nvPr>
            <p:ph type="body" sz="quarter" idx="14" hasCustomPrompt="1"/>
          </p:nvPr>
        </p:nvSpPr>
        <p:spPr>
          <a:xfrm>
            <a:off x="596899" y="4929105"/>
            <a:ext cx="8685277" cy="573905"/>
          </a:xfrm>
          <a:prstGeom prst="rect">
            <a:avLst/>
          </a:prstGeom>
        </p:spPr>
        <p:txBody>
          <a:bodyPr>
            <a:normAutofit/>
          </a:bodyPr>
          <a:lstStyle>
            <a:lvl1pPr marL="0" indent="0">
              <a:lnSpc>
                <a:spcPct val="100000"/>
              </a:lnSpc>
              <a:buNone/>
              <a:defRPr sz="2400" b="1">
                <a:solidFill>
                  <a:schemeClr val="accent1"/>
                </a:solidFill>
                <a:latin typeface="+mn-lt"/>
              </a:defRPr>
            </a:lvl1pPr>
          </a:lstStyle>
          <a:p>
            <a:pPr lvl="0"/>
            <a:r>
              <a:rPr lang="en-US" dirty="0"/>
              <a:t>Author’s Name</a:t>
            </a:r>
          </a:p>
        </p:txBody>
      </p:sp>
      <p:sp>
        <p:nvSpPr>
          <p:cNvPr id="13" name="Rectangle 12"/>
          <p:cNvSpPr/>
          <p:nvPr userDrawn="1"/>
        </p:nvSpPr>
        <p:spPr bwMode="auto">
          <a:xfrm>
            <a:off x="662608" y="2"/>
            <a:ext cx="1431235" cy="1577005"/>
          </a:xfrm>
          <a:prstGeom prst="rect">
            <a:avLst/>
          </a:prstGeom>
          <a:solidFill>
            <a:srgbClr val="178CCB"/>
          </a:solidFill>
          <a:ln w="19050" algn="ctr">
            <a:noFill/>
            <a:miter lim="800000"/>
            <a:headEnd/>
            <a:tailEnd/>
          </a:ln>
        </p:spPr>
        <p:txBody>
          <a:bodyPr wrap="none" rtlCol="0" anchor="ctr"/>
          <a:lstStyle/>
          <a:p>
            <a:pPr algn="ctr">
              <a:lnSpc>
                <a:spcPct val="90000"/>
              </a:lnSpc>
            </a:pPr>
            <a:endParaRPr lang="en-US" sz="2133" b="1" dirty="0" err="1">
              <a:solidFill>
                <a:srgbClr val="90BD31"/>
              </a:solidFill>
              <a:latin typeface="+mj-lt"/>
            </a:endParaRPr>
          </a:p>
        </p:txBody>
      </p:sp>
      <p:sp>
        <p:nvSpPr>
          <p:cNvPr id="12" name="TextBox 11"/>
          <p:cNvSpPr txBox="1"/>
          <p:nvPr userDrawn="1"/>
        </p:nvSpPr>
        <p:spPr bwMode="auto">
          <a:xfrm>
            <a:off x="583095" y="17295"/>
            <a:ext cx="1590260" cy="2831544"/>
          </a:xfrm>
          <a:prstGeom prst="rect">
            <a:avLst/>
          </a:prstGeom>
          <a:noFill/>
          <a:ln w="19050" algn="ctr">
            <a:noFill/>
            <a:miter lim="800000"/>
            <a:headEnd/>
            <a:tailEnd/>
          </a:ln>
        </p:spPr>
        <p:txBody>
          <a:bodyPr wrap="square" lIns="0" tIns="0" rIns="0" bIns="0" rtlCol="0" anchor="ctr">
            <a:spAutoFit/>
          </a:bodyPr>
          <a:lstStyle/>
          <a:p>
            <a:pPr algn="ctr"/>
            <a:r>
              <a:rPr lang="en-US" sz="18400" b="1" i="0" dirty="0">
                <a:solidFill>
                  <a:schemeClr val="bg2"/>
                </a:solidFill>
                <a:latin typeface="+mn-lt"/>
              </a:rPr>
              <a:t>“</a:t>
            </a:r>
          </a:p>
        </p:txBody>
      </p:sp>
      <p:sp>
        <p:nvSpPr>
          <p:cNvPr id="11" name="Text Placeholder 13"/>
          <p:cNvSpPr>
            <a:spLocks noGrp="1"/>
          </p:cNvSpPr>
          <p:nvPr>
            <p:ph type="body" sz="quarter" idx="15" hasCustomPrompt="1"/>
          </p:nvPr>
        </p:nvSpPr>
        <p:spPr>
          <a:xfrm>
            <a:off x="596899" y="5307937"/>
            <a:ext cx="8685277" cy="587916"/>
          </a:xfrm>
          <a:prstGeom prst="rect">
            <a:avLst/>
          </a:prstGeom>
        </p:spPr>
        <p:txBody>
          <a:bodyPr>
            <a:normAutofit/>
          </a:bodyPr>
          <a:lstStyle>
            <a:lvl1pPr marL="0" indent="0">
              <a:lnSpc>
                <a:spcPts val="2667"/>
              </a:lnSpc>
              <a:buNone/>
              <a:defRPr sz="2400" b="0" baseline="0">
                <a:solidFill>
                  <a:schemeClr val="accent1"/>
                </a:solidFill>
                <a:latin typeface="+mn-lt"/>
              </a:defRPr>
            </a:lvl1pPr>
          </a:lstStyle>
          <a:p>
            <a:pPr lvl="0"/>
            <a:r>
              <a:rPr lang="en-US" dirty="0"/>
              <a:t>Position Title</a:t>
            </a:r>
          </a:p>
        </p:txBody>
      </p:sp>
    </p:spTree>
    <p:extLst>
      <p:ext uri="{BB962C8B-B14F-4D97-AF65-F5344CB8AC3E}">
        <p14:creationId xmlns:p14="http://schemas.microsoft.com/office/powerpoint/2010/main" val="197050981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hart Slide – White">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6" name="Chart Placeholder 2"/>
          <p:cNvSpPr>
            <a:spLocks noGrp="1"/>
          </p:cNvSpPr>
          <p:nvPr>
            <p:ph type="chart" sz="quarter" idx="14"/>
          </p:nvPr>
        </p:nvSpPr>
        <p:spPr>
          <a:xfrm>
            <a:off x="357810" y="469927"/>
            <a:ext cx="11449876" cy="5297083"/>
          </a:xfrm>
          <a:prstGeom prst="rect">
            <a:avLst/>
          </a:prstGeom>
        </p:spPr>
        <p:txBody>
          <a:bodyPr>
            <a:normAutofit/>
          </a:bodyPr>
          <a:lstStyle>
            <a:lvl1pPr marL="0" indent="0">
              <a:buNone/>
              <a:defRPr/>
            </a:lvl1pPr>
          </a:lstStyle>
          <a:p>
            <a:r>
              <a:rPr lang="en-US"/>
              <a:t>Click icon to add chart</a:t>
            </a:r>
            <a:endParaRPr lang="en-US" dirty="0"/>
          </a:p>
        </p:txBody>
      </p:sp>
    </p:spTree>
    <p:extLst>
      <p:ext uri="{BB962C8B-B14F-4D97-AF65-F5344CB8AC3E}">
        <p14:creationId xmlns:p14="http://schemas.microsoft.com/office/powerpoint/2010/main" val="129139251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wo Column Bullet">
    <p:spTree>
      <p:nvGrpSpPr>
        <p:cNvPr id="1" name=""/>
        <p:cNvGrpSpPr/>
        <p:nvPr/>
      </p:nvGrpSpPr>
      <p:grpSpPr>
        <a:xfrm>
          <a:off x="0" y="0"/>
          <a:ext cx="0" cy="0"/>
          <a:chOff x="0" y="0"/>
          <a:chExt cx="0" cy="0"/>
        </a:xfrm>
      </p:grpSpPr>
      <p:sp>
        <p:nvSpPr>
          <p:cNvPr id="10" name="Footer Placeholder 9"/>
          <p:cNvSpPr>
            <a:spLocks noGrp="1"/>
          </p:cNvSpPr>
          <p:nvPr>
            <p:ph type="ftr" sz="quarter" idx="12"/>
          </p:nvPr>
        </p:nvSpPr>
        <p:spPr/>
        <p:txBody>
          <a:bodyPr/>
          <a:lstStyle/>
          <a:p>
            <a:r>
              <a:rPr lang="en-US" dirty="0"/>
              <a:t>Presentation Title</a:t>
            </a:r>
          </a:p>
        </p:txBody>
      </p:sp>
      <p:sp>
        <p:nvSpPr>
          <p:cNvPr id="14" name="Slide Number Placeholder 13"/>
          <p:cNvSpPr>
            <a:spLocks noGrp="1"/>
          </p:cNvSpPr>
          <p:nvPr>
            <p:ph type="sldNum" sz="quarter" idx="13"/>
          </p:nvPr>
        </p:nvSpPr>
        <p:spPr/>
        <p:txBody>
          <a:bodyPr/>
          <a:lstStyle/>
          <a:p>
            <a:fld id="{7BCC8D0D-EAEC-449D-9161-023DFF90F2E2}" type="slidenum">
              <a:rPr lang="en-US" smtClean="0"/>
              <a:pPr/>
              <a:t>‹#›</a:t>
            </a:fld>
            <a:endParaRPr lang="en-US" dirty="0"/>
          </a:p>
        </p:txBody>
      </p:sp>
      <p:sp>
        <p:nvSpPr>
          <p:cNvPr id="11" name="Title 15"/>
          <p:cNvSpPr>
            <a:spLocks noGrp="1"/>
          </p:cNvSpPr>
          <p:nvPr>
            <p:ph type="title" hasCustomPrompt="1"/>
          </p:nvPr>
        </p:nvSpPr>
        <p:spPr>
          <a:xfrm>
            <a:off x="604780" y="425001"/>
            <a:ext cx="10898107" cy="611449"/>
          </a:xfrm>
        </p:spPr>
        <p:txBody>
          <a:bodyPr anchor="b">
            <a:noAutofit/>
          </a:bodyPr>
          <a:lstStyle>
            <a:lvl1pPr>
              <a:defRPr sz="4800">
                <a:latin typeface="+mj-lt"/>
              </a:defRPr>
            </a:lvl1pPr>
          </a:lstStyle>
          <a:p>
            <a:r>
              <a:rPr lang="en-US" dirty="0"/>
              <a:t>Slide Title Here</a:t>
            </a:r>
          </a:p>
        </p:txBody>
      </p:sp>
      <p:sp>
        <p:nvSpPr>
          <p:cNvPr id="12" name="Text Placeholder 3"/>
          <p:cNvSpPr>
            <a:spLocks noGrp="1"/>
          </p:cNvSpPr>
          <p:nvPr>
            <p:ph type="body" sz="quarter" idx="15" hasCustomPrompt="1"/>
          </p:nvPr>
        </p:nvSpPr>
        <p:spPr>
          <a:xfrm>
            <a:off x="609603" y="927654"/>
            <a:ext cx="10893285" cy="446529"/>
          </a:xfrm>
          <a:prstGeom prst="rect">
            <a:avLst/>
          </a:prstGeom>
        </p:spPr>
        <p:txBody>
          <a:bodyPr>
            <a:noAutofit/>
          </a:bodyPr>
          <a:lstStyle>
            <a:lvl1pPr marL="0" indent="0">
              <a:lnSpc>
                <a:spcPct val="100000"/>
              </a:lnSpc>
              <a:buNone/>
              <a:defRPr sz="2400" i="0">
                <a:latin typeface="+mn-lt"/>
              </a:defRPr>
            </a:lvl1pPr>
            <a:lvl2pPr marL="306908" indent="0">
              <a:lnSpc>
                <a:spcPct val="100000"/>
              </a:lnSpc>
              <a:buNone/>
              <a:defRPr i="1">
                <a:latin typeface="+mn-lt"/>
              </a:defRPr>
            </a:lvl2pPr>
            <a:lvl3pPr marL="687899" indent="0">
              <a:lnSpc>
                <a:spcPct val="100000"/>
              </a:lnSpc>
              <a:buNone/>
              <a:defRPr i="1">
                <a:latin typeface="+mn-lt"/>
              </a:defRPr>
            </a:lvl3pPr>
            <a:lvl4pPr marL="1066773" indent="0">
              <a:lnSpc>
                <a:spcPct val="100000"/>
              </a:lnSpc>
              <a:buNone/>
              <a:defRPr i="1">
                <a:latin typeface="+mn-lt"/>
              </a:defRPr>
            </a:lvl4pPr>
            <a:lvl5pPr marL="1447764" indent="0">
              <a:lnSpc>
                <a:spcPct val="100000"/>
              </a:lnSpc>
              <a:buNone/>
              <a:defRPr i="1">
                <a:latin typeface="+mn-lt"/>
              </a:defRPr>
            </a:lvl5pPr>
          </a:lstStyle>
          <a:p>
            <a:pPr lvl="0"/>
            <a:r>
              <a:rPr lang="en-US" dirty="0"/>
              <a:t>Optional Subhead here</a:t>
            </a:r>
          </a:p>
        </p:txBody>
      </p:sp>
      <p:sp>
        <p:nvSpPr>
          <p:cNvPr id="8" name="Text Placeholder 3"/>
          <p:cNvSpPr>
            <a:spLocks noGrp="1"/>
          </p:cNvSpPr>
          <p:nvPr>
            <p:ph idx="1"/>
          </p:nvPr>
        </p:nvSpPr>
        <p:spPr>
          <a:xfrm>
            <a:off x="612912" y="1868556"/>
            <a:ext cx="5098776"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15" name="Text Placeholder 3"/>
          <p:cNvSpPr>
            <a:spLocks noGrp="1"/>
          </p:cNvSpPr>
          <p:nvPr>
            <p:ph idx="16"/>
          </p:nvPr>
        </p:nvSpPr>
        <p:spPr>
          <a:xfrm>
            <a:off x="6354307" y="1868556"/>
            <a:ext cx="5108824" cy="3909393"/>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2574576248"/>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7AD7C9D-7688-4B02-9C92-FD9559AD502D}" type="datetimeFigureOut">
              <a:rPr lang="en-US" smtClean="0"/>
              <a:t>3/10/25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F8FE0F-E1D6-4C9D-8989-0CC947F857C9}" type="slidenum">
              <a:rPr lang="en-US" smtClean="0"/>
              <a:t>‹#›</a:t>
            </a:fld>
            <a:endParaRPr lang="en-US" dirty="0"/>
          </a:p>
        </p:txBody>
      </p:sp>
    </p:spTree>
    <p:extLst>
      <p:ext uri="{BB962C8B-B14F-4D97-AF65-F5344CB8AC3E}">
        <p14:creationId xmlns:p14="http://schemas.microsoft.com/office/powerpoint/2010/main" val="40228981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AD7C9D-7688-4B02-9C92-FD9559AD502D}" type="datetimeFigureOut">
              <a:rPr lang="en-US" smtClean="0"/>
              <a:t>3/10/25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F8FE0F-E1D6-4C9D-8989-0CC947F857C9}" type="slidenum">
              <a:rPr lang="en-US" smtClean="0"/>
              <a:t>‹#›</a:t>
            </a:fld>
            <a:endParaRPr lang="en-US" dirty="0"/>
          </a:p>
        </p:txBody>
      </p:sp>
    </p:spTree>
    <p:extLst>
      <p:ext uri="{BB962C8B-B14F-4D97-AF65-F5344CB8AC3E}">
        <p14:creationId xmlns:p14="http://schemas.microsoft.com/office/powerpoint/2010/main" val="1453541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AD7C9D-7688-4B02-9C92-FD9559AD502D}" type="datetimeFigureOut">
              <a:rPr lang="en-US" smtClean="0"/>
              <a:t>3/10/25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F8FE0F-E1D6-4C9D-8989-0CC947F857C9}" type="slidenum">
              <a:rPr lang="en-US" smtClean="0"/>
              <a:t>‹#›</a:t>
            </a:fld>
            <a:endParaRPr lang="en-US" dirty="0"/>
          </a:p>
        </p:txBody>
      </p:sp>
    </p:spTree>
    <p:extLst>
      <p:ext uri="{BB962C8B-B14F-4D97-AF65-F5344CB8AC3E}">
        <p14:creationId xmlns:p14="http://schemas.microsoft.com/office/powerpoint/2010/main" val="32761989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AD7C9D-7688-4B02-9C92-FD9559AD502D}" type="datetimeFigureOut">
              <a:rPr lang="en-US" smtClean="0"/>
              <a:t>3/10/25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F8FE0F-E1D6-4C9D-8989-0CC947F857C9}" type="slidenum">
              <a:rPr lang="en-US" smtClean="0"/>
              <a:t>‹#›</a:t>
            </a:fld>
            <a:endParaRPr lang="en-US" dirty="0"/>
          </a:p>
        </p:txBody>
      </p:sp>
    </p:spTree>
    <p:extLst>
      <p:ext uri="{BB962C8B-B14F-4D97-AF65-F5344CB8AC3E}">
        <p14:creationId xmlns:p14="http://schemas.microsoft.com/office/powerpoint/2010/main" val="4276308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AD7C9D-7688-4B02-9C92-FD9559AD502D}" type="datetimeFigureOut">
              <a:rPr lang="en-US" smtClean="0"/>
              <a:t>3/10/25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9F8FE0F-E1D6-4C9D-8989-0CC947F857C9}" type="slidenum">
              <a:rPr lang="en-US" smtClean="0"/>
              <a:t>‹#›</a:t>
            </a:fld>
            <a:endParaRPr lang="en-US" dirty="0"/>
          </a:p>
        </p:txBody>
      </p:sp>
    </p:spTree>
    <p:extLst>
      <p:ext uri="{BB962C8B-B14F-4D97-AF65-F5344CB8AC3E}">
        <p14:creationId xmlns:p14="http://schemas.microsoft.com/office/powerpoint/2010/main" val="3559953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E6802-45A1-4FE2-DE78-302E488A44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AFE7C2-53AD-8959-88F3-96EE69902A1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8DBB4B-7C2A-867C-14F4-1FFC466ACD1A}"/>
              </a:ext>
            </a:extLst>
          </p:cNvPr>
          <p:cNvSpPr>
            <a:spLocks noGrp="1"/>
          </p:cNvSpPr>
          <p:nvPr>
            <p:ph type="dt" sz="half" idx="10"/>
          </p:nvPr>
        </p:nvSpPr>
        <p:spPr/>
        <p:txBody>
          <a:bodyPr/>
          <a:lstStyle/>
          <a:p>
            <a:fld id="{CF57E479-70E4-5649-8FD1-CEF66BE309A8}" type="datetimeFigureOut">
              <a:rPr lang="en-US" smtClean="0"/>
              <a:t>3/10/25</a:t>
            </a:fld>
            <a:endParaRPr lang="en-US"/>
          </a:p>
        </p:txBody>
      </p:sp>
      <p:sp>
        <p:nvSpPr>
          <p:cNvPr id="5" name="Footer Placeholder 4">
            <a:extLst>
              <a:ext uri="{FF2B5EF4-FFF2-40B4-BE49-F238E27FC236}">
                <a16:creationId xmlns:a16="http://schemas.microsoft.com/office/drawing/2014/main" id="{F00072BD-8B5C-BA5C-30E1-0B90F9342E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DB5F48-F0FB-C8A5-CB45-2E698C2C73B3}"/>
              </a:ext>
            </a:extLst>
          </p:cNvPr>
          <p:cNvSpPr>
            <a:spLocks noGrp="1"/>
          </p:cNvSpPr>
          <p:nvPr>
            <p:ph type="sldNum" sz="quarter" idx="12"/>
          </p:nvPr>
        </p:nvSpPr>
        <p:spPr/>
        <p:txBody>
          <a:bodyPr/>
          <a:lstStyle/>
          <a:p>
            <a:fld id="{D2BF46C6-FA56-4B4D-89C6-1604E61504F1}" type="slidenum">
              <a:rPr lang="en-US" smtClean="0"/>
              <a:t>‹#›</a:t>
            </a:fld>
            <a:endParaRPr lang="en-US"/>
          </a:p>
        </p:txBody>
      </p:sp>
    </p:spTree>
    <p:extLst>
      <p:ext uri="{BB962C8B-B14F-4D97-AF65-F5344CB8AC3E}">
        <p14:creationId xmlns:p14="http://schemas.microsoft.com/office/powerpoint/2010/main" val="33959545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AD7C9D-7688-4B02-9C92-FD9559AD502D}" type="datetimeFigureOut">
              <a:rPr lang="en-US" smtClean="0"/>
              <a:t>3/10/25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9F8FE0F-E1D6-4C9D-8989-0CC947F857C9}" type="slidenum">
              <a:rPr lang="en-US" smtClean="0"/>
              <a:t>‹#›</a:t>
            </a:fld>
            <a:endParaRPr lang="en-US" dirty="0"/>
          </a:p>
        </p:txBody>
      </p:sp>
    </p:spTree>
    <p:extLst>
      <p:ext uri="{BB962C8B-B14F-4D97-AF65-F5344CB8AC3E}">
        <p14:creationId xmlns:p14="http://schemas.microsoft.com/office/powerpoint/2010/main" val="806589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AD7C9D-7688-4B02-9C92-FD9559AD502D}" type="datetimeFigureOut">
              <a:rPr lang="en-US" smtClean="0"/>
              <a:t>3/10/25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9F8FE0F-E1D6-4C9D-8989-0CC947F857C9}" type="slidenum">
              <a:rPr lang="en-US" smtClean="0"/>
              <a:t>‹#›</a:t>
            </a:fld>
            <a:endParaRPr lang="en-US" dirty="0"/>
          </a:p>
        </p:txBody>
      </p:sp>
    </p:spTree>
    <p:extLst>
      <p:ext uri="{BB962C8B-B14F-4D97-AF65-F5344CB8AC3E}">
        <p14:creationId xmlns:p14="http://schemas.microsoft.com/office/powerpoint/2010/main" val="22289975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AD7C9D-7688-4B02-9C92-FD9559AD502D}" type="datetimeFigureOut">
              <a:rPr lang="en-US" smtClean="0"/>
              <a:t>3/10/25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F8FE0F-E1D6-4C9D-8989-0CC947F857C9}" type="slidenum">
              <a:rPr lang="en-US" smtClean="0"/>
              <a:t>‹#›</a:t>
            </a:fld>
            <a:endParaRPr lang="en-US" dirty="0"/>
          </a:p>
        </p:txBody>
      </p:sp>
    </p:spTree>
    <p:extLst>
      <p:ext uri="{BB962C8B-B14F-4D97-AF65-F5344CB8AC3E}">
        <p14:creationId xmlns:p14="http://schemas.microsoft.com/office/powerpoint/2010/main" val="4363599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7AD7C9D-7688-4B02-9C92-FD9559AD502D}" type="datetimeFigureOut">
              <a:rPr lang="en-US" smtClean="0"/>
              <a:t>3/10/25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9F8FE0F-E1D6-4C9D-8989-0CC947F857C9}" type="slidenum">
              <a:rPr lang="en-US" smtClean="0"/>
              <a:t>‹#›</a:t>
            </a:fld>
            <a:endParaRPr lang="en-US" dirty="0"/>
          </a:p>
        </p:txBody>
      </p:sp>
    </p:spTree>
    <p:extLst>
      <p:ext uri="{BB962C8B-B14F-4D97-AF65-F5344CB8AC3E}">
        <p14:creationId xmlns:p14="http://schemas.microsoft.com/office/powerpoint/2010/main" val="16357539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AD7C9D-7688-4B02-9C92-FD9559AD502D}" type="datetimeFigureOut">
              <a:rPr lang="en-US" smtClean="0"/>
              <a:t>3/10/25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F8FE0F-E1D6-4C9D-8989-0CC947F857C9}" type="slidenum">
              <a:rPr lang="en-US" smtClean="0"/>
              <a:t>‹#›</a:t>
            </a:fld>
            <a:endParaRPr lang="en-US" dirty="0"/>
          </a:p>
        </p:txBody>
      </p:sp>
    </p:spTree>
    <p:extLst>
      <p:ext uri="{BB962C8B-B14F-4D97-AF65-F5344CB8AC3E}">
        <p14:creationId xmlns:p14="http://schemas.microsoft.com/office/powerpoint/2010/main" val="30523977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AD7C9D-7688-4B02-9C92-FD9559AD502D}" type="datetimeFigureOut">
              <a:rPr lang="en-US" smtClean="0"/>
              <a:t>3/10/25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F8FE0F-E1D6-4C9D-8989-0CC947F857C9}" type="slidenum">
              <a:rPr lang="en-US" smtClean="0"/>
              <a:t>‹#›</a:t>
            </a:fld>
            <a:endParaRPr lang="en-US" dirty="0"/>
          </a:p>
        </p:txBody>
      </p:sp>
    </p:spTree>
    <p:extLst>
      <p:ext uri="{BB962C8B-B14F-4D97-AF65-F5344CB8AC3E}">
        <p14:creationId xmlns:p14="http://schemas.microsoft.com/office/powerpoint/2010/main" val="1602299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5E0DC-3626-6804-F78C-851080C90F2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C038042-FA08-8530-53EA-012ADEB534A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59A5750-7963-ED02-A67E-110B0B338332}"/>
              </a:ext>
            </a:extLst>
          </p:cNvPr>
          <p:cNvSpPr>
            <a:spLocks noGrp="1"/>
          </p:cNvSpPr>
          <p:nvPr>
            <p:ph type="dt" sz="half" idx="10"/>
          </p:nvPr>
        </p:nvSpPr>
        <p:spPr/>
        <p:txBody>
          <a:bodyPr/>
          <a:lstStyle/>
          <a:p>
            <a:fld id="{CF57E479-70E4-5649-8FD1-CEF66BE309A8}" type="datetimeFigureOut">
              <a:rPr lang="en-US" smtClean="0"/>
              <a:t>3/10/25</a:t>
            </a:fld>
            <a:endParaRPr lang="en-US"/>
          </a:p>
        </p:txBody>
      </p:sp>
      <p:sp>
        <p:nvSpPr>
          <p:cNvPr id="5" name="Footer Placeholder 4">
            <a:extLst>
              <a:ext uri="{FF2B5EF4-FFF2-40B4-BE49-F238E27FC236}">
                <a16:creationId xmlns:a16="http://schemas.microsoft.com/office/drawing/2014/main" id="{1538D8BC-E9A1-BABB-3DDF-CDB22A80E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DF2C29-8EC2-F56B-2652-65FCCDD28E42}"/>
              </a:ext>
            </a:extLst>
          </p:cNvPr>
          <p:cNvSpPr>
            <a:spLocks noGrp="1"/>
          </p:cNvSpPr>
          <p:nvPr>
            <p:ph type="sldNum" sz="quarter" idx="12"/>
          </p:nvPr>
        </p:nvSpPr>
        <p:spPr/>
        <p:txBody>
          <a:bodyPr/>
          <a:lstStyle/>
          <a:p>
            <a:fld id="{D2BF46C6-FA56-4B4D-89C6-1604E61504F1}" type="slidenum">
              <a:rPr lang="en-US" smtClean="0"/>
              <a:t>‹#›</a:t>
            </a:fld>
            <a:endParaRPr lang="en-US"/>
          </a:p>
        </p:txBody>
      </p:sp>
    </p:spTree>
    <p:extLst>
      <p:ext uri="{BB962C8B-B14F-4D97-AF65-F5344CB8AC3E}">
        <p14:creationId xmlns:p14="http://schemas.microsoft.com/office/powerpoint/2010/main" val="16632924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98AF1-F0B5-D22F-6B68-A9B97F97AA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77AFF4-0B2C-F906-8BB6-6E569A9E9F0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57955EF-EB12-962E-30AE-D849A1A5AF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1CC85A-18A2-82DC-9F83-00B395C350B6}"/>
              </a:ext>
            </a:extLst>
          </p:cNvPr>
          <p:cNvSpPr>
            <a:spLocks noGrp="1"/>
          </p:cNvSpPr>
          <p:nvPr>
            <p:ph type="dt" sz="half" idx="10"/>
          </p:nvPr>
        </p:nvSpPr>
        <p:spPr/>
        <p:txBody>
          <a:bodyPr/>
          <a:lstStyle/>
          <a:p>
            <a:fld id="{CF57E479-70E4-5649-8FD1-CEF66BE309A8}" type="datetimeFigureOut">
              <a:rPr lang="en-US" smtClean="0"/>
              <a:t>3/10/25</a:t>
            </a:fld>
            <a:endParaRPr lang="en-US"/>
          </a:p>
        </p:txBody>
      </p:sp>
      <p:sp>
        <p:nvSpPr>
          <p:cNvPr id="6" name="Footer Placeholder 5">
            <a:extLst>
              <a:ext uri="{FF2B5EF4-FFF2-40B4-BE49-F238E27FC236}">
                <a16:creationId xmlns:a16="http://schemas.microsoft.com/office/drawing/2014/main" id="{C7D08FE1-461F-3A07-2F7D-6953774857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39F538-A3A9-E96F-B253-278707FE52D4}"/>
              </a:ext>
            </a:extLst>
          </p:cNvPr>
          <p:cNvSpPr>
            <a:spLocks noGrp="1"/>
          </p:cNvSpPr>
          <p:nvPr>
            <p:ph type="sldNum" sz="quarter" idx="12"/>
          </p:nvPr>
        </p:nvSpPr>
        <p:spPr/>
        <p:txBody>
          <a:bodyPr/>
          <a:lstStyle/>
          <a:p>
            <a:fld id="{D2BF46C6-FA56-4B4D-89C6-1604E61504F1}" type="slidenum">
              <a:rPr lang="en-US" smtClean="0"/>
              <a:t>‹#›</a:t>
            </a:fld>
            <a:endParaRPr lang="en-US"/>
          </a:p>
        </p:txBody>
      </p:sp>
    </p:spTree>
    <p:extLst>
      <p:ext uri="{BB962C8B-B14F-4D97-AF65-F5344CB8AC3E}">
        <p14:creationId xmlns:p14="http://schemas.microsoft.com/office/powerpoint/2010/main" val="9157777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3CDB6-1D57-6419-F9DD-41C29E7ED69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143FFF-E9E4-DB0D-15F6-51A81F81F9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99AF17A-595F-120B-E9A4-1FCB6559BC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230A58-C86D-EDD5-FFC7-0A358EE18E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04E258F-BC46-E321-338F-CD2B0A9E590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90C1F33-05E3-CA44-A24D-5D937A2E591E}"/>
              </a:ext>
            </a:extLst>
          </p:cNvPr>
          <p:cNvSpPr>
            <a:spLocks noGrp="1"/>
          </p:cNvSpPr>
          <p:nvPr>
            <p:ph type="dt" sz="half" idx="10"/>
          </p:nvPr>
        </p:nvSpPr>
        <p:spPr/>
        <p:txBody>
          <a:bodyPr/>
          <a:lstStyle/>
          <a:p>
            <a:fld id="{CF57E479-70E4-5649-8FD1-CEF66BE309A8}" type="datetimeFigureOut">
              <a:rPr lang="en-US" smtClean="0"/>
              <a:t>3/10/25</a:t>
            </a:fld>
            <a:endParaRPr lang="en-US"/>
          </a:p>
        </p:txBody>
      </p:sp>
      <p:sp>
        <p:nvSpPr>
          <p:cNvPr id="8" name="Footer Placeholder 7">
            <a:extLst>
              <a:ext uri="{FF2B5EF4-FFF2-40B4-BE49-F238E27FC236}">
                <a16:creationId xmlns:a16="http://schemas.microsoft.com/office/drawing/2014/main" id="{B066FBF5-AF7E-2CBE-E998-BA8348D9099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213BA84-567D-7CAB-95CA-07AE91FEF0AE}"/>
              </a:ext>
            </a:extLst>
          </p:cNvPr>
          <p:cNvSpPr>
            <a:spLocks noGrp="1"/>
          </p:cNvSpPr>
          <p:nvPr>
            <p:ph type="sldNum" sz="quarter" idx="12"/>
          </p:nvPr>
        </p:nvSpPr>
        <p:spPr/>
        <p:txBody>
          <a:bodyPr/>
          <a:lstStyle/>
          <a:p>
            <a:fld id="{D2BF46C6-FA56-4B4D-89C6-1604E61504F1}" type="slidenum">
              <a:rPr lang="en-US" smtClean="0"/>
              <a:t>‹#›</a:t>
            </a:fld>
            <a:endParaRPr lang="en-US"/>
          </a:p>
        </p:txBody>
      </p:sp>
    </p:spTree>
    <p:extLst>
      <p:ext uri="{BB962C8B-B14F-4D97-AF65-F5344CB8AC3E}">
        <p14:creationId xmlns:p14="http://schemas.microsoft.com/office/powerpoint/2010/main" val="23492778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262BF-F600-B1BD-EF9E-8F95898BF9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8C3F79E-8F0F-A2F9-2D33-9596C035B17C}"/>
              </a:ext>
            </a:extLst>
          </p:cNvPr>
          <p:cNvSpPr>
            <a:spLocks noGrp="1"/>
          </p:cNvSpPr>
          <p:nvPr>
            <p:ph type="dt" sz="half" idx="10"/>
          </p:nvPr>
        </p:nvSpPr>
        <p:spPr/>
        <p:txBody>
          <a:bodyPr/>
          <a:lstStyle/>
          <a:p>
            <a:fld id="{CF57E479-70E4-5649-8FD1-CEF66BE309A8}" type="datetimeFigureOut">
              <a:rPr lang="en-US" smtClean="0"/>
              <a:t>3/10/25</a:t>
            </a:fld>
            <a:endParaRPr lang="en-US"/>
          </a:p>
        </p:txBody>
      </p:sp>
      <p:sp>
        <p:nvSpPr>
          <p:cNvPr id="4" name="Footer Placeholder 3">
            <a:extLst>
              <a:ext uri="{FF2B5EF4-FFF2-40B4-BE49-F238E27FC236}">
                <a16:creationId xmlns:a16="http://schemas.microsoft.com/office/drawing/2014/main" id="{C84813B3-D737-5403-40BE-6095245FFF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8FBE14-4C0B-B90C-D00E-0AB9A359AAEA}"/>
              </a:ext>
            </a:extLst>
          </p:cNvPr>
          <p:cNvSpPr>
            <a:spLocks noGrp="1"/>
          </p:cNvSpPr>
          <p:nvPr>
            <p:ph type="sldNum" sz="quarter" idx="12"/>
          </p:nvPr>
        </p:nvSpPr>
        <p:spPr/>
        <p:txBody>
          <a:bodyPr/>
          <a:lstStyle/>
          <a:p>
            <a:fld id="{D2BF46C6-FA56-4B4D-89C6-1604E61504F1}" type="slidenum">
              <a:rPr lang="en-US" smtClean="0"/>
              <a:t>‹#›</a:t>
            </a:fld>
            <a:endParaRPr lang="en-US"/>
          </a:p>
        </p:txBody>
      </p:sp>
    </p:spTree>
    <p:extLst>
      <p:ext uri="{BB962C8B-B14F-4D97-AF65-F5344CB8AC3E}">
        <p14:creationId xmlns:p14="http://schemas.microsoft.com/office/powerpoint/2010/main" val="3420969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4D4377-360F-3AD6-1200-65241CF6308B}"/>
              </a:ext>
            </a:extLst>
          </p:cNvPr>
          <p:cNvSpPr>
            <a:spLocks noGrp="1"/>
          </p:cNvSpPr>
          <p:nvPr>
            <p:ph type="dt" sz="half" idx="10"/>
          </p:nvPr>
        </p:nvSpPr>
        <p:spPr/>
        <p:txBody>
          <a:bodyPr/>
          <a:lstStyle/>
          <a:p>
            <a:fld id="{CF57E479-70E4-5649-8FD1-CEF66BE309A8}" type="datetimeFigureOut">
              <a:rPr lang="en-US" smtClean="0"/>
              <a:t>3/10/25</a:t>
            </a:fld>
            <a:endParaRPr lang="en-US"/>
          </a:p>
        </p:txBody>
      </p:sp>
      <p:sp>
        <p:nvSpPr>
          <p:cNvPr id="3" name="Footer Placeholder 2">
            <a:extLst>
              <a:ext uri="{FF2B5EF4-FFF2-40B4-BE49-F238E27FC236}">
                <a16:creationId xmlns:a16="http://schemas.microsoft.com/office/drawing/2014/main" id="{FEFAEAA7-2D9D-6ED9-7936-2AAA9C962AA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F7533AD-EA0A-9424-E559-5396A3F32EE2}"/>
              </a:ext>
            </a:extLst>
          </p:cNvPr>
          <p:cNvSpPr>
            <a:spLocks noGrp="1"/>
          </p:cNvSpPr>
          <p:nvPr>
            <p:ph type="sldNum" sz="quarter" idx="12"/>
          </p:nvPr>
        </p:nvSpPr>
        <p:spPr/>
        <p:txBody>
          <a:bodyPr/>
          <a:lstStyle/>
          <a:p>
            <a:fld id="{D2BF46C6-FA56-4B4D-89C6-1604E61504F1}" type="slidenum">
              <a:rPr lang="en-US" smtClean="0"/>
              <a:t>‹#›</a:t>
            </a:fld>
            <a:endParaRPr lang="en-US"/>
          </a:p>
        </p:txBody>
      </p:sp>
    </p:spTree>
    <p:extLst>
      <p:ext uri="{BB962C8B-B14F-4D97-AF65-F5344CB8AC3E}">
        <p14:creationId xmlns:p14="http://schemas.microsoft.com/office/powerpoint/2010/main" val="2765894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4238-7D14-FBCE-3917-5C37B6DF4D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63F0DB0-9A10-D8DD-9B54-0D958E2B84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63DC227-7C03-F84A-DB1D-3B7FAB6B6A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8D82302-2779-5DD2-C29F-B73B0A09548E}"/>
              </a:ext>
            </a:extLst>
          </p:cNvPr>
          <p:cNvSpPr>
            <a:spLocks noGrp="1"/>
          </p:cNvSpPr>
          <p:nvPr>
            <p:ph type="dt" sz="half" idx="10"/>
          </p:nvPr>
        </p:nvSpPr>
        <p:spPr/>
        <p:txBody>
          <a:bodyPr/>
          <a:lstStyle/>
          <a:p>
            <a:fld id="{CF57E479-70E4-5649-8FD1-CEF66BE309A8}" type="datetimeFigureOut">
              <a:rPr lang="en-US" smtClean="0"/>
              <a:t>3/10/25</a:t>
            </a:fld>
            <a:endParaRPr lang="en-US"/>
          </a:p>
        </p:txBody>
      </p:sp>
      <p:sp>
        <p:nvSpPr>
          <p:cNvPr id="6" name="Footer Placeholder 5">
            <a:extLst>
              <a:ext uri="{FF2B5EF4-FFF2-40B4-BE49-F238E27FC236}">
                <a16:creationId xmlns:a16="http://schemas.microsoft.com/office/drawing/2014/main" id="{25F0991B-6C01-2AB2-267F-5440026979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89838C-DA29-004F-4CAB-BAA8CACB6758}"/>
              </a:ext>
            </a:extLst>
          </p:cNvPr>
          <p:cNvSpPr>
            <a:spLocks noGrp="1"/>
          </p:cNvSpPr>
          <p:nvPr>
            <p:ph type="sldNum" sz="quarter" idx="12"/>
          </p:nvPr>
        </p:nvSpPr>
        <p:spPr/>
        <p:txBody>
          <a:bodyPr/>
          <a:lstStyle/>
          <a:p>
            <a:fld id="{D2BF46C6-FA56-4B4D-89C6-1604E61504F1}" type="slidenum">
              <a:rPr lang="en-US" smtClean="0"/>
              <a:t>‹#›</a:t>
            </a:fld>
            <a:endParaRPr lang="en-US"/>
          </a:p>
        </p:txBody>
      </p:sp>
    </p:spTree>
    <p:extLst>
      <p:ext uri="{BB962C8B-B14F-4D97-AF65-F5344CB8AC3E}">
        <p14:creationId xmlns:p14="http://schemas.microsoft.com/office/powerpoint/2010/main" val="1474808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AC1745-46D1-70C2-55F3-AC0E319592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5489F6-6AE5-21A5-235A-102BDFC8BE8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78B17E-24A0-DF01-9E3C-AC6884CEAC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826E514-C0A3-0517-D5BB-B3938567E0EA}"/>
              </a:ext>
            </a:extLst>
          </p:cNvPr>
          <p:cNvSpPr>
            <a:spLocks noGrp="1"/>
          </p:cNvSpPr>
          <p:nvPr>
            <p:ph type="dt" sz="half" idx="10"/>
          </p:nvPr>
        </p:nvSpPr>
        <p:spPr/>
        <p:txBody>
          <a:bodyPr/>
          <a:lstStyle/>
          <a:p>
            <a:fld id="{CF57E479-70E4-5649-8FD1-CEF66BE309A8}" type="datetimeFigureOut">
              <a:rPr lang="en-US" smtClean="0"/>
              <a:t>3/10/25</a:t>
            </a:fld>
            <a:endParaRPr lang="en-US"/>
          </a:p>
        </p:txBody>
      </p:sp>
      <p:sp>
        <p:nvSpPr>
          <p:cNvPr id="6" name="Footer Placeholder 5">
            <a:extLst>
              <a:ext uri="{FF2B5EF4-FFF2-40B4-BE49-F238E27FC236}">
                <a16:creationId xmlns:a16="http://schemas.microsoft.com/office/drawing/2014/main" id="{2F92472F-8A9A-C91C-AD31-E3B41A4858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FB2D88-F3CE-D710-2342-2C5BAA31C881}"/>
              </a:ext>
            </a:extLst>
          </p:cNvPr>
          <p:cNvSpPr>
            <a:spLocks noGrp="1"/>
          </p:cNvSpPr>
          <p:nvPr>
            <p:ph type="sldNum" sz="quarter" idx="12"/>
          </p:nvPr>
        </p:nvSpPr>
        <p:spPr/>
        <p:txBody>
          <a:bodyPr/>
          <a:lstStyle/>
          <a:p>
            <a:fld id="{D2BF46C6-FA56-4B4D-89C6-1604E61504F1}" type="slidenum">
              <a:rPr lang="en-US" smtClean="0"/>
              <a:t>‹#›</a:t>
            </a:fld>
            <a:endParaRPr lang="en-US"/>
          </a:p>
        </p:txBody>
      </p:sp>
    </p:spTree>
    <p:extLst>
      <p:ext uri="{BB962C8B-B14F-4D97-AF65-F5344CB8AC3E}">
        <p14:creationId xmlns:p14="http://schemas.microsoft.com/office/powerpoint/2010/main" val="20296143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4FEB72-A5D4-B0ED-6E70-57679132DC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E19FDB1-80BF-42C5-A7E7-3FBE5D2011E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39BCB1-19F3-C740-EB41-FE319702F05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57E479-70E4-5649-8FD1-CEF66BE309A8}" type="datetimeFigureOut">
              <a:rPr lang="en-US" smtClean="0"/>
              <a:t>3/10/25</a:t>
            </a:fld>
            <a:endParaRPr lang="en-US"/>
          </a:p>
        </p:txBody>
      </p:sp>
      <p:sp>
        <p:nvSpPr>
          <p:cNvPr id="5" name="Footer Placeholder 4">
            <a:extLst>
              <a:ext uri="{FF2B5EF4-FFF2-40B4-BE49-F238E27FC236}">
                <a16:creationId xmlns:a16="http://schemas.microsoft.com/office/drawing/2014/main" id="{FAE1A74F-C716-2B84-92F7-6E8200EBDA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E4D0C10A-1FB3-B138-34E9-D01C704723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2BF46C6-FA56-4B4D-89C6-1604E61504F1}" type="slidenum">
              <a:rPr lang="en-US" smtClean="0"/>
              <a:t>‹#›</a:t>
            </a:fld>
            <a:endParaRPr lang="en-US"/>
          </a:p>
        </p:txBody>
      </p:sp>
    </p:spTree>
    <p:extLst>
      <p:ext uri="{BB962C8B-B14F-4D97-AF65-F5344CB8AC3E}">
        <p14:creationId xmlns:p14="http://schemas.microsoft.com/office/powerpoint/2010/main" val="131938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75"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AD7C9D-7688-4B02-9C92-FD9559AD502D}" type="datetimeFigureOut">
              <a:rPr lang="en-US" smtClean="0"/>
              <a:t>3/10/25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F8FE0F-E1D6-4C9D-8989-0CC947F857C9}" type="slidenum">
              <a:rPr lang="en-US" smtClean="0"/>
              <a:t>‹#›</a:t>
            </a:fld>
            <a:endParaRPr lang="en-US" dirty="0"/>
          </a:p>
        </p:txBody>
      </p:sp>
    </p:spTree>
    <p:extLst>
      <p:ext uri="{BB962C8B-B14F-4D97-AF65-F5344CB8AC3E}">
        <p14:creationId xmlns:p14="http://schemas.microsoft.com/office/powerpoint/2010/main" val="294654810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1.tiff"/><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1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media/image8.jpeg"/><Relationship Id="rId4" Type="http://schemas.openxmlformats.org/officeDocument/2006/relationships/image" Target="../media/image7.tif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216CBE3-90CD-4241-ED30-695DE0439851}"/>
              </a:ext>
            </a:extLst>
          </p:cNvPr>
          <p:cNvSpPr>
            <a:spLocks noGrp="1"/>
          </p:cNvSpPr>
          <p:nvPr>
            <p:ph type="ctrTitle"/>
          </p:nvPr>
        </p:nvSpPr>
        <p:spPr>
          <a:xfrm>
            <a:off x="1314824" y="735106"/>
            <a:ext cx="10053763" cy="2928470"/>
          </a:xfrm>
        </p:spPr>
        <p:txBody>
          <a:bodyPr anchor="b">
            <a:normAutofit/>
          </a:bodyPr>
          <a:lstStyle/>
          <a:p>
            <a:pPr algn="l"/>
            <a:r>
              <a:rPr lang="en-US" sz="4800" dirty="0">
                <a:solidFill>
                  <a:srgbClr val="FFFFFF"/>
                </a:solidFill>
              </a:rPr>
              <a:t> Measuring the Cumulative Biological Impact of Psychosocial Stress and Chemical Exposures</a:t>
            </a:r>
          </a:p>
        </p:txBody>
      </p:sp>
      <p:sp>
        <p:nvSpPr>
          <p:cNvPr id="3" name="Subtitle 2">
            <a:extLst>
              <a:ext uri="{FF2B5EF4-FFF2-40B4-BE49-F238E27FC236}">
                <a16:creationId xmlns:a16="http://schemas.microsoft.com/office/drawing/2014/main" id="{345DF425-A24A-7C34-1ED6-1B8E608F9B21}"/>
              </a:ext>
            </a:extLst>
          </p:cNvPr>
          <p:cNvSpPr>
            <a:spLocks noGrp="1"/>
          </p:cNvSpPr>
          <p:nvPr>
            <p:ph type="subTitle" idx="1"/>
          </p:nvPr>
        </p:nvSpPr>
        <p:spPr>
          <a:xfrm>
            <a:off x="1350682" y="4870824"/>
            <a:ext cx="10005951" cy="1458258"/>
          </a:xfrm>
        </p:spPr>
        <p:txBody>
          <a:bodyPr anchor="ctr">
            <a:normAutofit/>
          </a:bodyPr>
          <a:lstStyle/>
          <a:p>
            <a:pPr algn="l"/>
            <a:r>
              <a:rPr lang="en-US" sz="1700" dirty="0"/>
              <a:t>Rosemarie de la Rosa, PhD, MPH (rmd1025@berkeley.edu)</a:t>
            </a:r>
          </a:p>
          <a:p>
            <a:pPr algn="l"/>
            <a:r>
              <a:rPr lang="en-US" sz="1700" dirty="0"/>
              <a:t>Assistant Professor of Environmental Health Science</a:t>
            </a:r>
          </a:p>
          <a:p>
            <a:pPr algn="l"/>
            <a:r>
              <a:rPr lang="en-US" sz="1700" dirty="0"/>
              <a:t>UCB SRP PFAS Community of Practice</a:t>
            </a:r>
          </a:p>
          <a:p>
            <a:pPr algn="l"/>
            <a:r>
              <a:rPr lang="en-US" sz="1700" dirty="0"/>
              <a:t>March 3, 2025</a:t>
            </a:r>
          </a:p>
          <a:p>
            <a:pPr algn="l"/>
            <a:endParaRPr lang="en-US" sz="1700" dirty="0"/>
          </a:p>
        </p:txBody>
      </p:sp>
    </p:spTree>
    <p:extLst>
      <p:ext uri="{BB962C8B-B14F-4D97-AF65-F5344CB8AC3E}">
        <p14:creationId xmlns:p14="http://schemas.microsoft.com/office/powerpoint/2010/main" val="1397683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84DD-9FC6-4F4A-8D06-C0BB41C10168}"/>
              </a:ext>
            </a:extLst>
          </p:cNvPr>
          <p:cNvSpPr>
            <a:spLocks noGrp="1"/>
          </p:cNvSpPr>
          <p:nvPr>
            <p:ph type="title"/>
          </p:nvPr>
        </p:nvSpPr>
        <p:spPr/>
        <p:txBody>
          <a:bodyPr/>
          <a:lstStyle/>
          <a:p>
            <a:r>
              <a:rPr lang="en-US" dirty="0"/>
              <a:t>Allostatic Load (AL)</a:t>
            </a:r>
          </a:p>
        </p:txBody>
      </p:sp>
      <p:sp>
        <p:nvSpPr>
          <p:cNvPr id="21" name="Text Placeholder 20">
            <a:extLst>
              <a:ext uri="{FF2B5EF4-FFF2-40B4-BE49-F238E27FC236}">
                <a16:creationId xmlns:a16="http://schemas.microsoft.com/office/drawing/2014/main" id="{B616C97F-BFC0-9243-91E4-2C2A9DFCE0A1}"/>
              </a:ext>
            </a:extLst>
          </p:cNvPr>
          <p:cNvSpPr>
            <a:spLocks noGrp="1"/>
          </p:cNvSpPr>
          <p:nvPr>
            <p:ph type="body" sz="quarter" idx="15"/>
          </p:nvPr>
        </p:nvSpPr>
        <p:spPr/>
        <p:txBody>
          <a:bodyPr/>
          <a:lstStyle/>
          <a:p>
            <a:r>
              <a:rPr lang="en-US" dirty="0"/>
              <a:t>Chronic stress causes physiological “wear and tear”</a:t>
            </a:r>
          </a:p>
        </p:txBody>
      </p:sp>
      <p:pic>
        <p:nvPicPr>
          <p:cNvPr id="24" name="Content Placeholder 18" descr="Graph depicting allostatic load as a series of increasing peaks leading to an higher set point for homeostasis with time on the X-axis and levels of stress mediators on the Y-axis.">
            <a:extLst>
              <a:ext uri="{FF2B5EF4-FFF2-40B4-BE49-F238E27FC236}">
                <a16:creationId xmlns:a16="http://schemas.microsoft.com/office/drawing/2014/main" id="{13A1163A-E18D-734B-B80C-54E706D0A0FD}"/>
              </a:ext>
            </a:extLst>
          </p:cNvPr>
          <p:cNvPicPr>
            <a:picLocks noGrp="1" noChangeAspect="1"/>
          </p:cNvPicPr>
          <p:nvPr>
            <p:ph idx="16"/>
          </p:nvPr>
        </p:nvPicPr>
        <p:blipFill>
          <a:blip r:embed="rId3"/>
          <a:stretch>
            <a:fillRect/>
          </a:stretch>
        </p:blipFill>
        <p:spPr>
          <a:xfrm>
            <a:off x="5029201" y="2369295"/>
            <a:ext cx="6316135" cy="3254667"/>
          </a:xfrm>
          <a:prstGeom prst="rect">
            <a:avLst/>
          </a:prstGeom>
        </p:spPr>
      </p:pic>
      <p:pic>
        <p:nvPicPr>
          <p:cNvPr id="28" name="Picture 27" descr="Depiction of stress leading to altered homeostasis via effects on CRH, AVP, ACTH, cortisol and epinephrine hormones">
            <a:extLst>
              <a:ext uri="{FF2B5EF4-FFF2-40B4-BE49-F238E27FC236}">
                <a16:creationId xmlns:a16="http://schemas.microsoft.com/office/drawing/2014/main" id="{6C2B5F93-DB1E-554E-BF8A-22585A155F29}"/>
              </a:ext>
            </a:extLst>
          </p:cNvPr>
          <p:cNvPicPr>
            <a:picLocks noChangeAspect="1"/>
          </p:cNvPicPr>
          <p:nvPr/>
        </p:nvPicPr>
        <p:blipFill>
          <a:blip r:embed="rId4"/>
          <a:stretch>
            <a:fillRect/>
          </a:stretch>
        </p:blipFill>
        <p:spPr>
          <a:xfrm>
            <a:off x="728870" y="1378665"/>
            <a:ext cx="4213249" cy="4832548"/>
          </a:xfrm>
          <a:prstGeom prst="rect">
            <a:avLst/>
          </a:prstGeom>
        </p:spPr>
      </p:pic>
      <p:sp>
        <p:nvSpPr>
          <p:cNvPr id="4" name="TextBox 3">
            <a:extLst>
              <a:ext uri="{FF2B5EF4-FFF2-40B4-BE49-F238E27FC236}">
                <a16:creationId xmlns:a16="http://schemas.microsoft.com/office/drawing/2014/main" id="{DE6EA98B-9CBD-604C-8E31-1A68C63E9999}"/>
              </a:ext>
            </a:extLst>
          </p:cNvPr>
          <p:cNvSpPr txBox="1"/>
          <p:nvPr/>
        </p:nvSpPr>
        <p:spPr bwMode="auto">
          <a:xfrm>
            <a:off x="1807779" y="5233115"/>
            <a:ext cx="1303283" cy="246221"/>
          </a:xfrm>
          <a:prstGeom prst="rect">
            <a:avLst/>
          </a:prstGeom>
          <a:solidFill>
            <a:schemeClr val="bg1"/>
          </a:solidFill>
          <a:ln w="19050" algn="ctr">
            <a:noFill/>
            <a:miter lim="800000"/>
            <a:headEnd/>
            <a:tailEnd/>
          </a:ln>
        </p:spPr>
        <p:txBody>
          <a:bodyPr wrap="square" lIns="0" tIns="0" rIns="0" bIns="0" rtlCol="0">
            <a:spAutoFit/>
          </a:bodyPr>
          <a:lstStyle/>
          <a:p>
            <a:pPr defTabSz="853419">
              <a:spcAft>
                <a:spcPts val="1333"/>
              </a:spcAft>
              <a:buClr>
                <a:srgbClr val="0093D0"/>
              </a:buClr>
              <a:buSzPct val="80000"/>
            </a:pPr>
            <a:r>
              <a:rPr lang="en-US" sz="1600" dirty="0">
                <a:solidFill>
                  <a:schemeClr val="accent5">
                    <a:lumMod val="10000"/>
                  </a:schemeClr>
                </a:solidFill>
              </a:rPr>
              <a:t>Cortisol</a:t>
            </a:r>
          </a:p>
        </p:txBody>
      </p:sp>
      <p:sp>
        <p:nvSpPr>
          <p:cNvPr id="9" name="TextBox 8">
            <a:extLst>
              <a:ext uri="{FF2B5EF4-FFF2-40B4-BE49-F238E27FC236}">
                <a16:creationId xmlns:a16="http://schemas.microsoft.com/office/drawing/2014/main" id="{491133AE-A0DE-E84C-A4F2-9A6C8B811632}"/>
              </a:ext>
            </a:extLst>
          </p:cNvPr>
          <p:cNvSpPr txBox="1"/>
          <p:nvPr/>
        </p:nvSpPr>
        <p:spPr bwMode="auto">
          <a:xfrm>
            <a:off x="3682377" y="5233115"/>
            <a:ext cx="1303283" cy="246221"/>
          </a:xfrm>
          <a:prstGeom prst="rect">
            <a:avLst/>
          </a:prstGeom>
          <a:solidFill>
            <a:schemeClr val="bg1"/>
          </a:solidFill>
          <a:ln w="19050" algn="ctr">
            <a:noFill/>
            <a:miter lim="800000"/>
            <a:headEnd/>
            <a:tailEnd/>
          </a:ln>
        </p:spPr>
        <p:txBody>
          <a:bodyPr wrap="square" lIns="0" tIns="0" rIns="0" bIns="0" rtlCol="0">
            <a:spAutoFit/>
          </a:bodyPr>
          <a:lstStyle/>
          <a:p>
            <a:pPr defTabSz="853419">
              <a:spcAft>
                <a:spcPts val="1333"/>
              </a:spcAft>
              <a:buClr>
                <a:srgbClr val="0093D0"/>
              </a:buClr>
              <a:buSzPct val="80000"/>
            </a:pPr>
            <a:r>
              <a:rPr lang="en-US" sz="1600" dirty="0">
                <a:solidFill>
                  <a:schemeClr val="accent5">
                    <a:lumMod val="10000"/>
                  </a:schemeClr>
                </a:solidFill>
              </a:rPr>
              <a:t>Epinephrine</a:t>
            </a:r>
          </a:p>
        </p:txBody>
      </p:sp>
      <p:sp>
        <p:nvSpPr>
          <p:cNvPr id="10" name="Footer Placeholder 93">
            <a:extLst>
              <a:ext uri="{FF2B5EF4-FFF2-40B4-BE49-F238E27FC236}">
                <a16:creationId xmlns:a16="http://schemas.microsoft.com/office/drawing/2014/main" id="{DA1086E4-B23F-3747-95F3-C99EF24497D0}"/>
              </a:ext>
            </a:extLst>
          </p:cNvPr>
          <p:cNvSpPr txBox="1">
            <a:spLocks/>
          </p:cNvSpPr>
          <p:nvPr/>
        </p:nvSpPr>
        <p:spPr bwMode="auto">
          <a:xfrm>
            <a:off x="568036" y="6488668"/>
            <a:ext cx="10436295" cy="307777"/>
          </a:xfrm>
          <a:prstGeom prst="rect">
            <a:avLst/>
          </a:prstGeom>
          <a:noFill/>
          <a:ln w="19050" algn="ctr">
            <a:noFill/>
            <a:miter lim="800000"/>
            <a:headEnd/>
            <a:tailEnd/>
          </a:ln>
        </p:spPr>
        <p:txBody>
          <a:bodyPr vert="horz" wrap="square" lIns="0" tIns="0" rIns="0" bIns="0" rtlCol="0" anchor="ctr">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tx1"/>
                </a:solidFill>
                <a:latin typeface="+mj-lt"/>
              </a:rPr>
              <a:t>Adapted from </a:t>
            </a:r>
            <a:r>
              <a:rPr lang="en-US" sz="1000" dirty="0" err="1">
                <a:solidFill>
                  <a:schemeClr val="tx1"/>
                </a:solidFill>
                <a:latin typeface="+mj-lt"/>
              </a:rPr>
              <a:t>Matteri</a:t>
            </a:r>
            <a:r>
              <a:rPr lang="en-US" sz="1000" dirty="0">
                <a:solidFill>
                  <a:schemeClr val="tx1"/>
                </a:solidFill>
                <a:latin typeface="+mj-lt"/>
              </a:rPr>
              <a:t>, Carroll &amp; Dyer, 2000, Adapted from </a:t>
            </a:r>
            <a:r>
              <a:rPr lang="en-US" sz="1000" dirty="0" err="1">
                <a:solidFill>
                  <a:schemeClr val="tx1"/>
                </a:solidFill>
                <a:latin typeface="+mj-lt"/>
              </a:rPr>
              <a:t>Matteri</a:t>
            </a:r>
            <a:r>
              <a:rPr lang="en-US" sz="1000" dirty="0">
                <a:solidFill>
                  <a:schemeClr val="tx1"/>
                </a:solidFill>
                <a:latin typeface="+mj-lt"/>
              </a:rPr>
              <a:t>, Carroll &amp; Dyer, 2000, McEwen BS Ann N Y </a:t>
            </a:r>
            <a:r>
              <a:rPr lang="en-US" sz="1000" dirty="0" err="1">
                <a:solidFill>
                  <a:schemeClr val="tx1"/>
                </a:solidFill>
                <a:latin typeface="+mj-lt"/>
              </a:rPr>
              <a:t>Acad</a:t>
            </a:r>
            <a:r>
              <a:rPr lang="en-US" sz="1000" dirty="0">
                <a:solidFill>
                  <a:schemeClr val="tx1"/>
                </a:solidFill>
                <a:latin typeface="+mj-lt"/>
              </a:rPr>
              <a:t> Sci. (1998), Thomson. Journal of Alzheimer’s Disease (2019) </a:t>
            </a:r>
          </a:p>
          <a:p>
            <a:pPr algn="l"/>
            <a:endParaRPr lang="en-US" sz="1000" dirty="0">
              <a:solidFill>
                <a:schemeClr val="tx1"/>
              </a:solidFill>
              <a:latin typeface="+mj-lt"/>
              <a:cs typeface="Arial"/>
            </a:endParaRPr>
          </a:p>
        </p:txBody>
      </p:sp>
    </p:spTree>
    <p:extLst>
      <p:ext uri="{BB962C8B-B14F-4D97-AF65-F5344CB8AC3E}">
        <p14:creationId xmlns:p14="http://schemas.microsoft.com/office/powerpoint/2010/main" val="37334273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584DD-9FC6-4F4A-8D06-C0BB41C10168}"/>
              </a:ext>
            </a:extLst>
          </p:cNvPr>
          <p:cNvSpPr>
            <a:spLocks noGrp="1"/>
          </p:cNvSpPr>
          <p:nvPr>
            <p:ph type="title"/>
          </p:nvPr>
        </p:nvSpPr>
        <p:spPr/>
        <p:txBody>
          <a:bodyPr/>
          <a:lstStyle/>
          <a:p>
            <a:r>
              <a:rPr lang="en-US" dirty="0"/>
              <a:t>Measuring Allostatic Load (AL)</a:t>
            </a:r>
          </a:p>
        </p:txBody>
      </p:sp>
      <p:grpSp>
        <p:nvGrpSpPr>
          <p:cNvPr id="6" name="Group 5" descr="Figure depicting how stress hormones released from the brain including CRH, ACTH, cortisol and epinephrine interplay to alter homeostasis.">
            <a:extLst>
              <a:ext uri="{FF2B5EF4-FFF2-40B4-BE49-F238E27FC236}">
                <a16:creationId xmlns:a16="http://schemas.microsoft.com/office/drawing/2014/main" id="{0EAFC27D-7BC4-0292-5BDD-0679D1FACF14}"/>
              </a:ext>
            </a:extLst>
          </p:cNvPr>
          <p:cNvGrpSpPr/>
          <p:nvPr/>
        </p:nvGrpSpPr>
        <p:grpSpPr>
          <a:xfrm>
            <a:off x="728870" y="1378665"/>
            <a:ext cx="4256790" cy="4832548"/>
            <a:chOff x="728870" y="1378665"/>
            <a:chExt cx="4256790" cy="4832548"/>
          </a:xfrm>
        </p:grpSpPr>
        <p:pic>
          <p:nvPicPr>
            <p:cNvPr id="4" name="Picture 3" descr="Same illustration of allostatic load from stress to homeostasis via hormones as in the previous slide">
              <a:extLst>
                <a:ext uri="{FF2B5EF4-FFF2-40B4-BE49-F238E27FC236}">
                  <a16:creationId xmlns:a16="http://schemas.microsoft.com/office/drawing/2014/main" id="{1E9F1EC6-1E1A-1044-B60D-92F08DADDB83}"/>
                </a:ext>
              </a:extLst>
            </p:cNvPr>
            <p:cNvPicPr>
              <a:picLocks noChangeAspect="1"/>
            </p:cNvPicPr>
            <p:nvPr/>
          </p:nvPicPr>
          <p:blipFill>
            <a:blip r:embed="rId3"/>
            <a:stretch>
              <a:fillRect/>
            </a:stretch>
          </p:blipFill>
          <p:spPr>
            <a:xfrm>
              <a:off x="728870" y="1378665"/>
              <a:ext cx="4213249" cy="4832548"/>
            </a:xfrm>
            <a:prstGeom prst="rect">
              <a:avLst/>
            </a:prstGeom>
          </p:spPr>
        </p:pic>
        <p:sp>
          <p:nvSpPr>
            <p:cNvPr id="8" name="TextBox 7">
              <a:extLst>
                <a:ext uri="{FF2B5EF4-FFF2-40B4-BE49-F238E27FC236}">
                  <a16:creationId xmlns:a16="http://schemas.microsoft.com/office/drawing/2014/main" id="{E82986C7-9C0D-424D-9934-619B6C31946C}"/>
                </a:ext>
              </a:extLst>
            </p:cNvPr>
            <p:cNvSpPr txBox="1"/>
            <p:nvPr/>
          </p:nvSpPr>
          <p:spPr bwMode="auto">
            <a:xfrm>
              <a:off x="1807779" y="5233115"/>
              <a:ext cx="1303283" cy="246221"/>
            </a:xfrm>
            <a:prstGeom prst="rect">
              <a:avLst/>
            </a:prstGeom>
            <a:solidFill>
              <a:schemeClr val="bg1"/>
            </a:solidFill>
            <a:ln w="19050" algn="ctr">
              <a:noFill/>
              <a:miter lim="800000"/>
              <a:headEnd/>
              <a:tailEnd/>
            </a:ln>
          </p:spPr>
          <p:txBody>
            <a:bodyPr wrap="square" lIns="0" tIns="0" rIns="0" bIns="0" rtlCol="0">
              <a:spAutoFit/>
            </a:bodyPr>
            <a:lstStyle/>
            <a:p>
              <a:pPr defTabSz="853419">
                <a:spcAft>
                  <a:spcPts val="1333"/>
                </a:spcAft>
                <a:buClr>
                  <a:srgbClr val="0093D0"/>
                </a:buClr>
                <a:buSzPct val="80000"/>
              </a:pPr>
              <a:r>
                <a:rPr lang="en-US" sz="1600" dirty="0">
                  <a:solidFill>
                    <a:schemeClr val="accent5">
                      <a:lumMod val="10000"/>
                    </a:schemeClr>
                  </a:solidFill>
                </a:rPr>
                <a:t>Cortisol</a:t>
              </a:r>
            </a:p>
          </p:txBody>
        </p:sp>
        <p:sp>
          <p:nvSpPr>
            <p:cNvPr id="9" name="TextBox 8">
              <a:extLst>
                <a:ext uri="{FF2B5EF4-FFF2-40B4-BE49-F238E27FC236}">
                  <a16:creationId xmlns:a16="http://schemas.microsoft.com/office/drawing/2014/main" id="{898875A2-79E3-674C-933C-74A32B0514B0}"/>
                </a:ext>
              </a:extLst>
            </p:cNvPr>
            <p:cNvSpPr txBox="1"/>
            <p:nvPr/>
          </p:nvSpPr>
          <p:spPr bwMode="auto">
            <a:xfrm>
              <a:off x="3682377" y="5233115"/>
              <a:ext cx="1303283" cy="246221"/>
            </a:xfrm>
            <a:prstGeom prst="rect">
              <a:avLst/>
            </a:prstGeom>
            <a:solidFill>
              <a:schemeClr val="bg1"/>
            </a:solidFill>
            <a:ln w="19050" algn="ctr">
              <a:noFill/>
              <a:miter lim="800000"/>
              <a:headEnd/>
              <a:tailEnd/>
            </a:ln>
          </p:spPr>
          <p:txBody>
            <a:bodyPr wrap="square" lIns="0" tIns="0" rIns="0" bIns="0" rtlCol="0">
              <a:spAutoFit/>
            </a:bodyPr>
            <a:lstStyle/>
            <a:p>
              <a:pPr defTabSz="853419">
                <a:spcAft>
                  <a:spcPts val="1333"/>
                </a:spcAft>
                <a:buClr>
                  <a:srgbClr val="0093D0"/>
                </a:buClr>
                <a:buSzPct val="80000"/>
              </a:pPr>
              <a:r>
                <a:rPr lang="en-US" sz="1600" dirty="0">
                  <a:solidFill>
                    <a:schemeClr val="accent5">
                      <a:lumMod val="10000"/>
                    </a:schemeClr>
                  </a:solidFill>
                </a:rPr>
                <a:t>Epinephrine</a:t>
              </a:r>
            </a:p>
          </p:txBody>
        </p:sp>
      </p:grpSp>
      <p:sp>
        <p:nvSpPr>
          <p:cNvPr id="17" name="TextBox 16">
            <a:extLst>
              <a:ext uri="{FF2B5EF4-FFF2-40B4-BE49-F238E27FC236}">
                <a16:creationId xmlns:a16="http://schemas.microsoft.com/office/drawing/2014/main" id="{F54F934F-0509-E641-A9A6-C4C1C98FAC9D}"/>
              </a:ext>
            </a:extLst>
          </p:cNvPr>
          <p:cNvSpPr txBox="1"/>
          <p:nvPr/>
        </p:nvSpPr>
        <p:spPr bwMode="auto">
          <a:xfrm>
            <a:off x="4269580" y="853910"/>
            <a:ext cx="451342" cy="3248089"/>
          </a:xfrm>
          <a:prstGeom prst="rect">
            <a:avLst/>
          </a:prstGeom>
          <a:noFill/>
          <a:ln w="19050" algn="ctr">
            <a:noFill/>
            <a:miter lim="800000"/>
            <a:headEnd/>
            <a:tailEnd/>
          </a:ln>
        </p:spPr>
        <p:txBody>
          <a:bodyPr vert="vert270" wrap="square" lIns="0" tIns="0" rIns="0" bIns="0" rtlCol="0">
            <a:spAutoFit/>
          </a:bodyPr>
          <a:lstStyle/>
          <a:p>
            <a:pPr algn="ctr" defTabSz="853419">
              <a:spcAft>
                <a:spcPts val="1333"/>
              </a:spcAft>
              <a:buClr>
                <a:srgbClr val="0093D0"/>
              </a:buClr>
              <a:buSzPct val="80000"/>
            </a:pPr>
            <a:r>
              <a:rPr lang="en-US" sz="2933" dirty="0">
                <a:solidFill>
                  <a:srgbClr val="052049"/>
                </a:solidFill>
              </a:rPr>
              <a:t>Allostatic Load</a:t>
            </a:r>
          </a:p>
        </p:txBody>
      </p:sp>
      <p:sp>
        <p:nvSpPr>
          <p:cNvPr id="16" name="Rectangle 15" descr="Primary and secondary outcomes are highlighted">
            <a:extLst>
              <a:ext uri="{FF2B5EF4-FFF2-40B4-BE49-F238E27FC236}">
                <a16:creationId xmlns:a16="http://schemas.microsoft.com/office/drawing/2014/main" id="{6EA1BF8D-4681-DE43-8F0E-952D1A00A07E}"/>
              </a:ext>
            </a:extLst>
          </p:cNvPr>
          <p:cNvSpPr/>
          <p:nvPr/>
        </p:nvSpPr>
        <p:spPr bwMode="auto">
          <a:xfrm>
            <a:off x="4942119" y="947861"/>
            <a:ext cx="6560768" cy="3248089"/>
          </a:xfrm>
          <a:prstGeom prst="rect">
            <a:avLst/>
          </a:prstGeom>
          <a:noFill/>
          <a:ln w="57150" algn="ctr">
            <a:solidFill>
              <a:schemeClr val="accent1"/>
            </a:solidFill>
            <a:prstDash val="dash"/>
            <a:miter lim="800000"/>
            <a:headEnd/>
            <a:tailEnd/>
          </a:ln>
        </p:spPr>
        <p:txBody>
          <a:bodyPr wrap="none" rtlCol="0" anchor="ctr"/>
          <a:lstStyle/>
          <a:p>
            <a:pPr algn="ctr">
              <a:lnSpc>
                <a:spcPct val="90000"/>
              </a:lnSpc>
            </a:pPr>
            <a:endParaRPr lang="en-US" sz="2133" b="1" dirty="0" err="1">
              <a:solidFill>
                <a:schemeClr val="bg1"/>
              </a:solidFill>
              <a:latin typeface="+mj-lt"/>
            </a:endParaRPr>
          </a:p>
        </p:txBody>
      </p:sp>
      <p:graphicFrame>
        <p:nvGraphicFramePr>
          <p:cNvPr id="13" name="Content Placeholder 12" descr="Primary and secondary outcomes are highlighted">
            <a:extLst>
              <a:ext uri="{FF2B5EF4-FFF2-40B4-BE49-F238E27FC236}">
                <a16:creationId xmlns:a16="http://schemas.microsoft.com/office/drawing/2014/main" id="{616449FC-A40C-1047-8BAE-21F8703D001B}"/>
              </a:ext>
            </a:extLst>
          </p:cNvPr>
          <p:cNvGraphicFramePr>
            <a:graphicFrameLocks noGrp="1"/>
          </p:cNvGraphicFramePr>
          <p:nvPr>
            <p:ph idx="16"/>
            <p:extLst>
              <p:ext uri="{D42A27DB-BD31-4B8C-83A1-F6EECF244321}">
                <p14:modId xmlns:p14="http://schemas.microsoft.com/office/powerpoint/2010/main" val="1050306319"/>
              </p:ext>
            </p:extLst>
          </p:nvPr>
        </p:nvGraphicFramePr>
        <p:xfrm>
          <a:off x="4942119" y="1036450"/>
          <a:ext cx="6560768" cy="48736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Footer Placeholder 93">
            <a:extLst>
              <a:ext uri="{FF2B5EF4-FFF2-40B4-BE49-F238E27FC236}">
                <a16:creationId xmlns:a16="http://schemas.microsoft.com/office/drawing/2014/main" id="{B41601E4-C21B-DB38-385B-5A54CB49517A}"/>
              </a:ext>
            </a:extLst>
          </p:cNvPr>
          <p:cNvSpPr txBox="1">
            <a:spLocks/>
          </p:cNvSpPr>
          <p:nvPr/>
        </p:nvSpPr>
        <p:spPr bwMode="auto">
          <a:xfrm>
            <a:off x="568036" y="6488668"/>
            <a:ext cx="10436295" cy="307777"/>
          </a:xfrm>
          <a:prstGeom prst="rect">
            <a:avLst/>
          </a:prstGeom>
          <a:noFill/>
          <a:ln w="19050" algn="ctr">
            <a:noFill/>
            <a:miter lim="800000"/>
            <a:headEnd/>
            <a:tailEnd/>
          </a:ln>
        </p:spPr>
        <p:txBody>
          <a:bodyPr vert="horz" wrap="square" lIns="0" tIns="0" rIns="0" bIns="0" rtlCol="0" anchor="ctr">
            <a:sp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1000" dirty="0">
                <a:solidFill>
                  <a:schemeClr val="tx1"/>
                </a:solidFill>
                <a:latin typeface="+mj-lt"/>
              </a:rPr>
              <a:t>Adapted from </a:t>
            </a:r>
            <a:r>
              <a:rPr lang="en-US" sz="1000" dirty="0" err="1">
                <a:solidFill>
                  <a:schemeClr val="tx1"/>
                </a:solidFill>
                <a:latin typeface="+mj-lt"/>
              </a:rPr>
              <a:t>Matteri</a:t>
            </a:r>
            <a:r>
              <a:rPr lang="en-US" sz="1000" dirty="0">
                <a:solidFill>
                  <a:schemeClr val="tx1"/>
                </a:solidFill>
                <a:latin typeface="+mj-lt"/>
              </a:rPr>
              <a:t>, Carroll &amp; Dyer, 2000, Adapted from </a:t>
            </a:r>
            <a:r>
              <a:rPr lang="en-US" sz="1000" dirty="0" err="1">
                <a:solidFill>
                  <a:schemeClr val="tx1"/>
                </a:solidFill>
                <a:latin typeface="+mj-lt"/>
              </a:rPr>
              <a:t>Matteri</a:t>
            </a:r>
            <a:r>
              <a:rPr lang="en-US" sz="1000" dirty="0">
                <a:solidFill>
                  <a:schemeClr val="tx1"/>
                </a:solidFill>
                <a:latin typeface="+mj-lt"/>
              </a:rPr>
              <a:t>, Carroll &amp; Dyer, 2000, McEwen BS Ann N Y </a:t>
            </a:r>
            <a:r>
              <a:rPr lang="en-US" sz="1000" dirty="0" err="1">
                <a:solidFill>
                  <a:schemeClr val="tx1"/>
                </a:solidFill>
                <a:latin typeface="+mj-lt"/>
              </a:rPr>
              <a:t>Acad</a:t>
            </a:r>
            <a:r>
              <a:rPr lang="en-US" sz="1000" dirty="0">
                <a:solidFill>
                  <a:schemeClr val="tx1"/>
                </a:solidFill>
                <a:latin typeface="+mj-lt"/>
              </a:rPr>
              <a:t> Sci. (1998), Thomson. Journal of Alzheimer’s Disease (2019) </a:t>
            </a:r>
          </a:p>
          <a:p>
            <a:pPr algn="l"/>
            <a:endParaRPr lang="en-US" sz="1000" dirty="0">
              <a:solidFill>
                <a:schemeClr val="tx1"/>
              </a:solidFill>
              <a:latin typeface="+mj-lt"/>
              <a:cs typeface="Arial"/>
            </a:endParaRPr>
          </a:p>
        </p:txBody>
      </p:sp>
    </p:spTree>
    <p:extLst>
      <p:ext uri="{BB962C8B-B14F-4D97-AF65-F5344CB8AC3E}">
        <p14:creationId xmlns:p14="http://schemas.microsoft.com/office/powerpoint/2010/main" val="112227957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F6502B-528B-E3C6-D7DC-4D2602460182}"/>
              </a:ext>
            </a:extLst>
          </p:cNvPr>
          <p:cNvSpPr>
            <a:spLocks noGrp="1"/>
          </p:cNvSpPr>
          <p:nvPr>
            <p:ph type="title"/>
          </p:nvPr>
        </p:nvSpPr>
        <p:spPr>
          <a:xfrm>
            <a:off x="838200" y="152400"/>
            <a:ext cx="10515600" cy="1325563"/>
          </a:xfrm>
        </p:spPr>
        <p:txBody>
          <a:bodyPr>
            <a:noAutofit/>
          </a:bodyPr>
          <a:lstStyle/>
          <a:p>
            <a:r>
              <a:rPr lang="en-US" sz="3200" dirty="0"/>
              <a:t>Relationship Between PFAS and CRH levels in Mid-gestation Stronger Among Women Who Experienced Stress</a:t>
            </a:r>
          </a:p>
        </p:txBody>
      </p:sp>
      <p:pic>
        <p:nvPicPr>
          <p:cNvPr id="5122" name="Picture 2" descr="figure 1">
            <a:extLst>
              <a:ext uri="{FF2B5EF4-FFF2-40B4-BE49-F238E27FC236}">
                <a16:creationId xmlns:a16="http://schemas.microsoft.com/office/drawing/2014/main" id="{766EBB1F-21EA-89EE-075C-CAE26DCD1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41921"/>
            <a:ext cx="4011938" cy="351981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ig. 2">
            <a:extLst>
              <a:ext uri="{FF2B5EF4-FFF2-40B4-BE49-F238E27FC236}">
                <a16:creationId xmlns:a16="http://schemas.microsoft.com/office/drawing/2014/main" id="{792773B7-B0E9-B9D5-EEDB-04D1820FDCF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4999033" y="1816100"/>
            <a:ext cx="6893691" cy="433863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descr="Graph showing that PFNA plus financial strain are associated with an increased delta CRH ">
            <a:extLst>
              <a:ext uri="{FF2B5EF4-FFF2-40B4-BE49-F238E27FC236}">
                <a16:creationId xmlns:a16="http://schemas.microsoft.com/office/drawing/2014/main" id="{78D4BB7B-20A7-B582-3AE2-AE64A69FF9BE}"/>
              </a:ext>
            </a:extLst>
          </p:cNvPr>
          <p:cNvSpPr/>
          <p:nvPr/>
        </p:nvSpPr>
        <p:spPr>
          <a:xfrm>
            <a:off x="7579443" y="4137169"/>
            <a:ext cx="2223083" cy="453005"/>
          </a:xfrm>
          <a:prstGeom prst="rect">
            <a:avLst/>
          </a:prstGeom>
          <a:noFill/>
          <a:ln>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descr="Graph showing that PFNA plus food insecurity are associated with an increased delta CRH ">
            <a:extLst>
              <a:ext uri="{FF2B5EF4-FFF2-40B4-BE49-F238E27FC236}">
                <a16:creationId xmlns:a16="http://schemas.microsoft.com/office/drawing/2014/main" id="{D7AAC190-0A96-2821-97CF-E4F56A33782A}"/>
              </a:ext>
            </a:extLst>
          </p:cNvPr>
          <p:cNvSpPr/>
          <p:nvPr/>
        </p:nvSpPr>
        <p:spPr>
          <a:xfrm>
            <a:off x="5201173" y="4137170"/>
            <a:ext cx="2223083" cy="453005"/>
          </a:xfrm>
          <a:prstGeom prst="rect">
            <a:avLst/>
          </a:prstGeom>
          <a:noFill/>
          <a:ln>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descr="Graph showing that other PFAS plus food insecurityare associated with an increased delta CRH ">
            <a:extLst>
              <a:ext uri="{FF2B5EF4-FFF2-40B4-BE49-F238E27FC236}">
                <a16:creationId xmlns:a16="http://schemas.microsoft.com/office/drawing/2014/main" id="{50E08D8B-C897-5C36-09D3-5D915EEDB009}"/>
              </a:ext>
            </a:extLst>
          </p:cNvPr>
          <p:cNvSpPr/>
          <p:nvPr/>
        </p:nvSpPr>
        <p:spPr>
          <a:xfrm>
            <a:off x="5201173" y="4928312"/>
            <a:ext cx="2223083" cy="1128539"/>
          </a:xfrm>
          <a:prstGeom prst="rect">
            <a:avLst/>
          </a:prstGeom>
          <a:noFill/>
          <a:ln>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descr="Graph showing that PFNA plus depression are associated with an increased delta CRH ">
            <a:extLst>
              <a:ext uri="{FF2B5EF4-FFF2-40B4-BE49-F238E27FC236}">
                <a16:creationId xmlns:a16="http://schemas.microsoft.com/office/drawing/2014/main" id="{984B3A0C-F1F5-17B7-67D8-D7948F96FF74}"/>
              </a:ext>
            </a:extLst>
          </p:cNvPr>
          <p:cNvSpPr/>
          <p:nvPr/>
        </p:nvSpPr>
        <p:spPr>
          <a:xfrm>
            <a:off x="9871781" y="1929467"/>
            <a:ext cx="2223083" cy="453005"/>
          </a:xfrm>
          <a:prstGeom prst="rect">
            <a:avLst/>
          </a:prstGeom>
          <a:noFill/>
          <a:ln>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descr="Graph showing that PFNA plus stressful life eventsare associated with an increased delta CRH ">
            <a:extLst>
              <a:ext uri="{FF2B5EF4-FFF2-40B4-BE49-F238E27FC236}">
                <a16:creationId xmlns:a16="http://schemas.microsoft.com/office/drawing/2014/main" id="{6216306B-B39C-1BB9-A0C0-120BA53F443F}"/>
              </a:ext>
            </a:extLst>
          </p:cNvPr>
          <p:cNvSpPr/>
          <p:nvPr/>
        </p:nvSpPr>
        <p:spPr>
          <a:xfrm>
            <a:off x="5201173" y="1929468"/>
            <a:ext cx="2223083" cy="453005"/>
          </a:xfrm>
          <a:prstGeom prst="rect">
            <a:avLst/>
          </a:prstGeom>
          <a:noFill/>
          <a:ln>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F906392-DF13-D205-3FA5-005299A8597D}"/>
              </a:ext>
            </a:extLst>
          </p:cNvPr>
          <p:cNvSpPr txBox="1"/>
          <p:nvPr/>
        </p:nvSpPr>
        <p:spPr>
          <a:xfrm>
            <a:off x="7086600" y="6492875"/>
            <a:ext cx="4806124" cy="261610"/>
          </a:xfrm>
          <a:prstGeom prst="rect">
            <a:avLst/>
          </a:prstGeom>
          <a:noFill/>
        </p:spPr>
        <p:txBody>
          <a:bodyPr wrap="none" rtlCol="0">
            <a:spAutoFit/>
          </a:bodyPr>
          <a:lstStyle/>
          <a:p>
            <a:r>
              <a:rPr lang="en-US" sz="1100" dirty="0"/>
              <a:t>Eick et al. </a:t>
            </a:r>
            <a:r>
              <a:rPr lang="en-US" sz="1100" i="1" dirty="0"/>
              <a:t>Journal of Exposure Science &amp; Environmental Epidemiology </a:t>
            </a:r>
            <a:r>
              <a:rPr lang="en-US" sz="1100" dirty="0"/>
              <a:t>(2022)</a:t>
            </a:r>
          </a:p>
        </p:txBody>
      </p:sp>
    </p:spTree>
    <p:extLst>
      <p:ext uri="{BB962C8B-B14F-4D97-AF65-F5344CB8AC3E}">
        <p14:creationId xmlns:p14="http://schemas.microsoft.com/office/powerpoint/2010/main" val="860427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8" grpId="0" animBg="1"/>
      <p:bldP spid="5"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51570-1B82-4523-8919-168F48DED7CC}"/>
              </a:ext>
            </a:extLst>
          </p:cNvPr>
          <p:cNvSpPr>
            <a:spLocks noGrp="1"/>
          </p:cNvSpPr>
          <p:nvPr>
            <p:ph type="title"/>
          </p:nvPr>
        </p:nvSpPr>
        <p:spPr/>
        <p:txBody>
          <a:bodyPr/>
          <a:lstStyle/>
          <a:p>
            <a:r>
              <a:rPr lang="en-US" b="0" i="0" dirty="0">
                <a:solidFill>
                  <a:srgbClr val="222222"/>
                </a:solidFill>
                <a:effectLst/>
                <a:latin typeface="Arial" panose="020B0604020202020204" pitchFamily="34" charset="0"/>
              </a:rPr>
              <a:t>Non-chemical Stressors Frequen</a:t>
            </a:r>
            <a:r>
              <a:rPr lang="en-US" dirty="0">
                <a:solidFill>
                  <a:srgbClr val="222222"/>
                </a:solidFill>
                <a:latin typeface="Arial" panose="020B0604020202020204" pitchFamily="34" charset="0"/>
              </a:rPr>
              <a:t>tly Examined in</a:t>
            </a:r>
            <a:r>
              <a:rPr lang="en-US" b="0" i="0" dirty="0">
                <a:solidFill>
                  <a:srgbClr val="222222"/>
                </a:solidFill>
                <a:effectLst/>
                <a:latin typeface="Arial" panose="020B0604020202020204" pitchFamily="34" charset="0"/>
              </a:rPr>
              <a:t> Pediatric </a:t>
            </a:r>
            <a:r>
              <a:rPr lang="en-US" dirty="0">
                <a:solidFill>
                  <a:srgbClr val="222222"/>
                </a:solidFill>
                <a:latin typeface="Arial" panose="020B0604020202020204" pitchFamily="34" charset="0"/>
              </a:rPr>
              <a:t>S</a:t>
            </a:r>
            <a:r>
              <a:rPr lang="en-US" b="0" i="0" dirty="0">
                <a:solidFill>
                  <a:srgbClr val="222222"/>
                </a:solidFill>
                <a:effectLst/>
                <a:latin typeface="Arial" panose="020B0604020202020204" pitchFamily="34" charset="0"/>
              </a:rPr>
              <a:t>tudies</a:t>
            </a:r>
            <a:endParaRPr lang="en-US" dirty="0"/>
          </a:p>
        </p:txBody>
      </p:sp>
      <p:pic>
        <p:nvPicPr>
          <p:cNvPr id="1026" name="Picture 2" descr="Ijerph 16 04417 g002">
            <a:extLst>
              <a:ext uri="{FF2B5EF4-FFF2-40B4-BE49-F238E27FC236}">
                <a16:creationId xmlns:a16="http://schemas.microsoft.com/office/drawing/2014/main" id="{44401C13-19DD-44EF-E39D-AC3DB76F26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93077" y="1747044"/>
            <a:ext cx="5616464" cy="46894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A82EB3-A048-19AC-AB20-A0C232D27C60}"/>
              </a:ext>
            </a:extLst>
          </p:cNvPr>
          <p:cNvSpPr txBox="1"/>
          <p:nvPr/>
        </p:nvSpPr>
        <p:spPr>
          <a:xfrm>
            <a:off x="7429500" y="6492875"/>
            <a:ext cx="4674870" cy="261610"/>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Hibbert and </a:t>
            </a:r>
            <a:r>
              <a:rPr lang="en-US" sz="1100" dirty="0" err="1">
                <a:latin typeface="Arial" panose="020B0604020202020204" pitchFamily="34" charset="0"/>
                <a:cs typeface="Arial" panose="020B0604020202020204" pitchFamily="34" charset="0"/>
              </a:rPr>
              <a:t>Tulve</a:t>
            </a:r>
            <a:r>
              <a:rPr lang="en-US" sz="1100" dirty="0">
                <a:latin typeface="Arial" panose="020B0604020202020204" pitchFamily="34" charset="0"/>
                <a:cs typeface="Arial" panose="020B0604020202020204" pitchFamily="34" charset="0"/>
              </a:rPr>
              <a:t>. </a:t>
            </a:r>
            <a:r>
              <a:rPr lang="en-US" sz="1100" b="0" i="1" dirty="0">
                <a:solidFill>
                  <a:srgbClr val="222222"/>
                </a:solidFill>
                <a:effectLst/>
                <a:latin typeface="Arial" panose="020B0604020202020204" pitchFamily="34" charset="0"/>
                <a:cs typeface="Arial" panose="020B0604020202020204" pitchFamily="34" charset="0"/>
              </a:rPr>
              <a:t>Int. J. Environ. Res. Public Health</a:t>
            </a:r>
            <a:r>
              <a:rPr lang="en-US" sz="1100" b="0" i="0" dirty="0">
                <a:solidFill>
                  <a:srgbClr val="222222"/>
                </a:solidFill>
                <a:effectLst/>
                <a:latin typeface="Arial" panose="020B0604020202020204" pitchFamily="34" charset="0"/>
                <a:cs typeface="Arial" panose="020B0604020202020204" pitchFamily="34" charset="0"/>
              </a:rPr>
              <a:t> </a:t>
            </a:r>
            <a:r>
              <a:rPr lang="en-US" sz="1100" b="1" i="0" dirty="0">
                <a:solidFill>
                  <a:srgbClr val="222222"/>
                </a:solidFill>
                <a:effectLst/>
                <a:latin typeface="Arial" panose="020B0604020202020204" pitchFamily="34" charset="0"/>
                <a:cs typeface="Arial" panose="020B0604020202020204" pitchFamily="34" charset="0"/>
              </a:rPr>
              <a:t>2019</a:t>
            </a:r>
            <a:r>
              <a:rPr lang="en-US" sz="1100" b="0" i="0" dirty="0">
                <a:solidFill>
                  <a:srgbClr val="222222"/>
                </a:solidFill>
                <a:effectLst/>
                <a:latin typeface="Arial" panose="020B0604020202020204" pitchFamily="34" charset="0"/>
                <a:cs typeface="Arial" panose="020B0604020202020204" pitchFamily="34" charset="0"/>
              </a:rPr>
              <a:t>, </a:t>
            </a:r>
            <a:r>
              <a:rPr lang="en-US" sz="1100" b="0" i="1" dirty="0">
                <a:solidFill>
                  <a:srgbClr val="222222"/>
                </a:solidFill>
                <a:effectLst/>
                <a:latin typeface="Arial" panose="020B0604020202020204" pitchFamily="34" charset="0"/>
                <a:cs typeface="Arial" panose="020B0604020202020204" pitchFamily="34" charset="0"/>
              </a:rPr>
              <a:t>16</a:t>
            </a:r>
            <a:r>
              <a:rPr lang="en-US" sz="1100" b="0" i="0" dirty="0">
                <a:solidFill>
                  <a:srgbClr val="222222"/>
                </a:solidFill>
                <a:effectLst/>
                <a:latin typeface="Arial" panose="020B0604020202020204" pitchFamily="34" charset="0"/>
                <a:cs typeface="Arial" panose="020B0604020202020204" pitchFamily="34" charset="0"/>
              </a:rPr>
              <a:t>(22), 4417</a:t>
            </a:r>
            <a:endParaRPr lang="en-US" sz="1100" dirty="0">
              <a:latin typeface="Arial" panose="020B0604020202020204" pitchFamily="34" charset="0"/>
              <a:cs typeface="Arial" panose="020B0604020202020204" pitchFamily="34" charset="0"/>
            </a:endParaRPr>
          </a:p>
        </p:txBody>
      </p:sp>
      <p:sp>
        <p:nvSpPr>
          <p:cNvPr id="3" name="Rectangle 2" descr="ACE was examined in 18 studies">
            <a:extLst>
              <a:ext uri="{FF2B5EF4-FFF2-40B4-BE49-F238E27FC236}">
                <a16:creationId xmlns:a16="http://schemas.microsoft.com/office/drawing/2014/main" id="{298BC239-FDBE-08FF-DF2C-4EB2F72D2E21}"/>
              </a:ext>
            </a:extLst>
          </p:cNvPr>
          <p:cNvSpPr/>
          <p:nvPr/>
        </p:nvSpPr>
        <p:spPr>
          <a:xfrm>
            <a:off x="4325257" y="1690688"/>
            <a:ext cx="1045029" cy="892856"/>
          </a:xfrm>
          <a:prstGeom prst="rect">
            <a:avLst/>
          </a:prstGeom>
          <a:noFill/>
          <a:ln w="38100">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19419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igure illustrating assessment of allostatic load across immune, metabolic, cardiovascular and neurologic systems using PEARLs score and health outcomes including behavioral-mental and General/Physical">
            <a:extLst>
              <a:ext uri="{FF2B5EF4-FFF2-40B4-BE49-F238E27FC236}">
                <a16:creationId xmlns:a16="http://schemas.microsoft.com/office/drawing/2014/main" id="{00CC4678-D245-B847-B0AA-3C52959331ED}"/>
              </a:ext>
            </a:extLst>
          </p:cNvPr>
          <p:cNvPicPr>
            <a:picLocks noChangeAspect="1"/>
          </p:cNvPicPr>
          <p:nvPr/>
        </p:nvPicPr>
        <p:blipFill>
          <a:blip r:embed="rId2"/>
          <a:stretch>
            <a:fillRect/>
          </a:stretch>
        </p:blipFill>
        <p:spPr>
          <a:xfrm>
            <a:off x="218863" y="0"/>
            <a:ext cx="11754274" cy="6611779"/>
          </a:xfrm>
          <a:prstGeom prst="rect">
            <a:avLst/>
          </a:prstGeom>
        </p:spPr>
      </p:pic>
      <p:sp>
        <p:nvSpPr>
          <p:cNvPr id="3" name="Title 2">
            <a:extLst>
              <a:ext uri="{FF2B5EF4-FFF2-40B4-BE49-F238E27FC236}">
                <a16:creationId xmlns:a16="http://schemas.microsoft.com/office/drawing/2014/main" id="{321516B8-19B4-28A1-DF4B-CE0F0053BFB0}"/>
              </a:ext>
            </a:extLst>
          </p:cNvPr>
          <p:cNvSpPr>
            <a:spLocks noGrp="1"/>
          </p:cNvSpPr>
          <p:nvPr>
            <p:ph type="title" idx="4294967295"/>
          </p:nvPr>
        </p:nvSpPr>
        <p:spPr>
          <a:xfrm>
            <a:off x="218863" y="3305889"/>
            <a:ext cx="3543300" cy="1325563"/>
          </a:xfrm>
        </p:spPr>
        <p:txBody>
          <a:bodyPr>
            <a:noAutofit/>
          </a:bodyPr>
          <a:lstStyle/>
          <a:p>
            <a:r>
              <a:rPr lang="en-US" sz="4800" dirty="0"/>
              <a:t>Assessment of Allostatic Load</a:t>
            </a:r>
          </a:p>
        </p:txBody>
      </p:sp>
      <p:sp>
        <p:nvSpPr>
          <p:cNvPr id="2" name="TextBox 1">
            <a:extLst>
              <a:ext uri="{FF2B5EF4-FFF2-40B4-BE49-F238E27FC236}">
                <a16:creationId xmlns:a16="http://schemas.microsoft.com/office/drawing/2014/main" id="{B803C2EA-F820-9943-5806-5C000FB729EB}"/>
              </a:ext>
            </a:extLst>
          </p:cNvPr>
          <p:cNvSpPr txBox="1"/>
          <p:nvPr/>
        </p:nvSpPr>
        <p:spPr>
          <a:xfrm>
            <a:off x="8127793" y="6611779"/>
            <a:ext cx="4272196" cy="246221"/>
          </a:xfrm>
          <a:prstGeom prst="rect">
            <a:avLst/>
          </a:prstGeom>
          <a:noFill/>
        </p:spPr>
        <p:txBody>
          <a:bodyPr wrap="square" rtlCol="0">
            <a:spAutoFit/>
          </a:bodyPr>
          <a:lstStyle/>
          <a:p>
            <a:r>
              <a:rPr lang="en-US" sz="1000" dirty="0"/>
              <a:t>de la Rosa et al. </a:t>
            </a:r>
            <a:r>
              <a:rPr lang="en-US" sz="1000" i="1" dirty="0"/>
              <a:t>Psychosomatic Medicine</a:t>
            </a:r>
            <a:r>
              <a:rPr lang="en-US" sz="1000" dirty="0"/>
              <a:t>. 2023 Feb-Mar;85(2):108-117</a:t>
            </a:r>
          </a:p>
        </p:txBody>
      </p:sp>
    </p:spTree>
    <p:extLst>
      <p:ext uri="{BB962C8B-B14F-4D97-AF65-F5344CB8AC3E}">
        <p14:creationId xmlns:p14="http://schemas.microsoft.com/office/powerpoint/2010/main" val="30083037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FB6FB8-237D-0E26-1D88-232A3ED3CE3F}"/>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0B5F9232-A297-7165-929F-07B2409D30E4}"/>
              </a:ext>
            </a:extLst>
          </p:cNvPr>
          <p:cNvSpPr txBox="1">
            <a:spLocks noGrp="1"/>
          </p:cNvSpPr>
          <p:nvPr>
            <p:ph type="title"/>
          </p:nvPr>
        </p:nvSpPr>
        <p:spPr/>
        <p:txBody>
          <a:bodyPr vert="horz" lIns="91440" tIns="45720" rIns="91440" bIns="45720" rtlCol="0" anchor="ctr">
            <a:noAutofit/>
          </a:bodyPr>
          <a:lstStyle/>
          <a:p>
            <a:pPr marL="12700"/>
            <a:r>
              <a:rPr lang="en-US" sz="3600" spc="90" dirty="0">
                <a:latin typeface="Georgia"/>
                <a:cs typeface="Georgia"/>
              </a:rPr>
              <a:t>Chemical and Non-Chemical Exposures Have Been Associated with Telomere Length</a:t>
            </a:r>
          </a:p>
        </p:txBody>
      </p:sp>
      <p:sp>
        <p:nvSpPr>
          <p:cNvPr id="14" name="Content Placeholder 13">
            <a:extLst>
              <a:ext uri="{FF2B5EF4-FFF2-40B4-BE49-F238E27FC236}">
                <a16:creationId xmlns:a16="http://schemas.microsoft.com/office/drawing/2014/main" id="{FF8C5B2A-312E-8E37-DA97-3051F67212B9}"/>
              </a:ext>
            </a:extLst>
          </p:cNvPr>
          <p:cNvSpPr>
            <a:spLocks noGrp="1"/>
          </p:cNvSpPr>
          <p:nvPr>
            <p:ph sz="half" idx="1"/>
          </p:nvPr>
        </p:nvSpPr>
        <p:spPr/>
        <p:txBody>
          <a:bodyPr>
            <a:normAutofit fontScale="92500" lnSpcReduction="10000"/>
          </a:bodyPr>
          <a:lstStyle/>
          <a:p>
            <a:pPr marL="285750" indent="-285750">
              <a:spcAft>
                <a:spcPts val="1000"/>
              </a:spcAft>
              <a:buFont typeface="Arial" panose="020B0604020202020204" pitchFamily="34" charset="0"/>
              <a:buChar char="•"/>
            </a:pPr>
            <a:r>
              <a:rPr lang="en-US" sz="2400" b="1" dirty="0"/>
              <a:t>Telomeres</a:t>
            </a:r>
            <a:r>
              <a:rPr lang="en-US" sz="2400" dirty="0"/>
              <a:t>, DNA-protein structures capping chromosomes, shorten with each cell division and serve as a biomarker of aging.</a:t>
            </a:r>
          </a:p>
          <a:p>
            <a:pPr marL="285750" indent="-285750">
              <a:spcAft>
                <a:spcPts val="1000"/>
              </a:spcAft>
              <a:buFont typeface="Arial" panose="020B0604020202020204" pitchFamily="34" charset="0"/>
              <a:buChar char="•"/>
            </a:pPr>
            <a:r>
              <a:rPr lang="en-US" sz="2400" b="1" dirty="0"/>
              <a:t>Shorter telomere length </a:t>
            </a:r>
            <a:r>
              <a:rPr lang="en-US" sz="2400" dirty="0"/>
              <a:t>has been associated with all-cause mortality and increased risk for age-related diseases such as cardiovascular disease</a:t>
            </a:r>
          </a:p>
          <a:p>
            <a:pPr marL="285750" indent="-285750">
              <a:spcAft>
                <a:spcPts val="1000"/>
              </a:spcAft>
              <a:buFont typeface="Arial" panose="020B0604020202020204" pitchFamily="34" charset="0"/>
              <a:buChar char="•"/>
            </a:pPr>
            <a:r>
              <a:rPr lang="en-US" sz="2400" b="1" dirty="0"/>
              <a:t>Shorter telomeres</a:t>
            </a:r>
            <a:r>
              <a:rPr lang="en-US" sz="2400" dirty="0"/>
              <a:t> have been associated with both particulate matter exposure and adverse childhood experiences in children.</a:t>
            </a:r>
          </a:p>
          <a:p>
            <a:endParaRPr lang="en-US" dirty="0"/>
          </a:p>
        </p:txBody>
      </p:sp>
      <p:pic>
        <p:nvPicPr>
          <p:cNvPr id="16" name="Picture 2" descr="Factors contributing to accelerated telomere shortening. A metaphase chromosome is depicted on the left. The telomeres are highlighted in red and not drawn to scale in the diagram. They are located at the ends of the chromosome arms and consist of TTAGGG tandem repeat sequences (5 -15 kb in humans). The centromere holds the two sister chromatids together. In normal cells, telomeres shorten with every cell division. Apart from individual genetic determinants that affect telomere length (TL), various environmental and lifestyle factors are known to influence telomere attrition. Disruption of telomere maintenance is associated with end-to-end chromosome fusion. Critically short telomeres trigger DNA damage responses such as cell cycle arrest. Telomere biology thus plays a crucial role in health and disease. In multiple sclerosis (MS), the analysis of TL may serve as a biomarker of the patients' immunosenescence status to assess and predict clinical disease phenotypes.">
            <a:extLst>
              <a:ext uri="{FF2B5EF4-FFF2-40B4-BE49-F238E27FC236}">
                <a16:creationId xmlns:a16="http://schemas.microsoft.com/office/drawing/2014/main" id="{D43A4F00-D749-45C2-05A4-E55260D6CB2D}"/>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b="11551"/>
          <a:stretch/>
        </p:blipFill>
        <p:spPr bwMode="auto">
          <a:xfrm>
            <a:off x="6096000" y="2112381"/>
            <a:ext cx="5728153" cy="281074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BF1B3FE-83A1-DEDE-7CB8-1994398A7517}"/>
              </a:ext>
              <a:ext uri="{C183D7F6-B498-43B3-948B-1728B52AA6E4}">
                <adec:decorative xmlns:adec="http://schemas.microsoft.com/office/drawing/2017/decorative" val="1"/>
              </a:ext>
            </a:extLst>
          </p:cNvPr>
          <p:cNvSpPr/>
          <p:nvPr/>
        </p:nvSpPr>
        <p:spPr>
          <a:xfrm>
            <a:off x="7902828" y="4535729"/>
            <a:ext cx="2261589" cy="6472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F5ECF43F-B3B2-5100-853D-EFB2A74ECA82}"/>
              </a:ext>
            </a:extLst>
          </p:cNvPr>
          <p:cNvSpPr txBox="1"/>
          <p:nvPr/>
        </p:nvSpPr>
        <p:spPr>
          <a:xfrm>
            <a:off x="7682183" y="6452428"/>
            <a:ext cx="4496455" cy="246221"/>
          </a:xfrm>
          <a:prstGeom prst="rect">
            <a:avLst/>
          </a:prstGeom>
          <a:noFill/>
        </p:spPr>
        <p:txBody>
          <a:bodyPr wrap="square">
            <a:spAutoFit/>
          </a:bodyPr>
          <a:lstStyle/>
          <a:p>
            <a:r>
              <a:rPr lang="en-US" sz="1000" b="0" i="0" dirty="0">
                <a:effectLst/>
              </a:rPr>
              <a:t>Image credit: Jan </a:t>
            </a:r>
            <a:r>
              <a:rPr lang="en-US" sz="1000" b="0" i="0" dirty="0" err="1">
                <a:effectLst/>
              </a:rPr>
              <a:t>Bühring</a:t>
            </a:r>
            <a:r>
              <a:rPr lang="en-US" sz="1000" b="0" i="0" dirty="0">
                <a:effectLst/>
              </a:rPr>
              <a:t> , et al. </a:t>
            </a:r>
            <a:r>
              <a:rPr lang="en-US" sz="1000" b="0" i="1" dirty="0">
                <a:effectLst/>
              </a:rPr>
              <a:t>Aging and disease</a:t>
            </a:r>
            <a:r>
              <a:rPr lang="en-US" sz="1000" b="0" i="0" dirty="0">
                <a:effectLst/>
              </a:rPr>
              <a:t>. 2021, 12(5): 1272-1286 </a:t>
            </a:r>
            <a:endParaRPr lang="en-US" sz="1000" dirty="0"/>
          </a:p>
        </p:txBody>
      </p:sp>
    </p:spTree>
    <p:extLst>
      <p:ext uri="{BB962C8B-B14F-4D97-AF65-F5344CB8AC3E}">
        <p14:creationId xmlns:p14="http://schemas.microsoft.com/office/powerpoint/2010/main" val="701100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336A9-F84B-9700-68BA-E95EDDB07A1C}"/>
              </a:ext>
            </a:extLst>
          </p:cNvPr>
          <p:cNvSpPr>
            <a:spLocks noGrp="1"/>
          </p:cNvSpPr>
          <p:nvPr>
            <p:ph type="title"/>
          </p:nvPr>
        </p:nvSpPr>
        <p:spPr>
          <a:xfrm>
            <a:off x="937106" y="576263"/>
            <a:ext cx="9472310" cy="1104804"/>
          </a:xfrm>
        </p:spPr>
        <p:txBody>
          <a:bodyPr anchor="ctr">
            <a:noAutofit/>
          </a:bodyPr>
          <a:lstStyle/>
          <a:p>
            <a:pPr>
              <a:lnSpc>
                <a:spcPct val="90000"/>
              </a:lnSpc>
            </a:pPr>
            <a:r>
              <a:rPr lang="en-US" sz="3600" dirty="0"/>
              <a:t>Social Context Domain Modified the Relationship Between PM</a:t>
            </a:r>
            <a:r>
              <a:rPr lang="en-US" sz="3600" baseline="-25000" dirty="0"/>
              <a:t>2.5</a:t>
            </a:r>
            <a:r>
              <a:rPr lang="en-US" sz="3600" dirty="0"/>
              <a:t> and Shorter Telomere Length</a:t>
            </a:r>
          </a:p>
        </p:txBody>
      </p:sp>
      <p:pic>
        <p:nvPicPr>
          <p:cNvPr id="3" name="Picture 2" descr="Picture of Austen Le who worked on the research with Rosie">
            <a:extLst>
              <a:ext uri="{FF2B5EF4-FFF2-40B4-BE49-F238E27FC236}">
                <a16:creationId xmlns:a16="http://schemas.microsoft.com/office/drawing/2014/main" id="{60A9D2D2-FBC0-E0F3-51A1-E4E937DF3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52024" y="576263"/>
            <a:ext cx="1141262" cy="1141262"/>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5" descr="A graph with a blue line depicting how social context domain impacted the relationship between PM2.5 and telomere length &#10;&#10;">
            <a:extLst>
              <a:ext uri="{FF2B5EF4-FFF2-40B4-BE49-F238E27FC236}">
                <a16:creationId xmlns:a16="http://schemas.microsoft.com/office/drawing/2014/main" id="{14405A9A-26D7-58F3-4312-E1FDA70589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85570" y="1800528"/>
            <a:ext cx="6580421" cy="4051701"/>
          </a:xfrm>
          <a:prstGeom prst="rect">
            <a:avLst/>
          </a:prstGeom>
        </p:spPr>
      </p:pic>
      <p:graphicFrame>
        <p:nvGraphicFramePr>
          <p:cNvPr id="7" name="Table 6">
            <a:extLst>
              <a:ext uri="{FF2B5EF4-FFF2-40B4-BE49-F238E27FC236}">
                <a16:creationId xmlns:a16="http://schemas.microsoft.com/office/drawing/2014/main" id="{D4AB777D-6B60-C45E-DB4A-2D318C63A8C4}"/>
              </a:ext>
            </a:extLst>
          </p:cNvPr>
          <p:cNvGraphicFramePr>
            <a:graphicFrameLocks noGrp="1"/>
          </p:cNvGraphicFramePr>
          <p:nvPr>
            <p:extLst>
              <p:ext uri="{D42A27DB-BD31-4B8C-83A1-F6EECF244321}">
                <p14:modId xmlns:p14="http://schemas.microsoft.com/office/powerpoint/2010/main" val="4248169897"/>
              </p:ext>
            </p:extLst>
          </p:nvPr>
        </p:nvGraphicFramePr>
        <p:xfrm>
          <a:off x="8012116" y="2021512"/>
          <a:ext cx="2293782" cy="1236476"/>
        </p:xfrm>
        <a:graphic>
          <a:graphicData uri="http://schemas.openxmlformats.org/drawingml/2006/table">
            <a:tbl>
              <a:tblPr firstRow="1" firstCol="1" bandRow="1">
                <a:tableStyleId>{69012ECD-51FC-41F1-AA8D-1B2483CD663E}</a:tableStyleId>
              </a:tblPr>
              <a:tblGrid>
                <a:gridCol w="2293782">
                  <a:extLst>
                    <a:ext uri="{9D8B030D-6E8A-4147-A177-3AD203B41FA5}">
                      <a16:colId xmlns:a16="http://schemas.microsoft.com/office/drawing/2014/main" val="1207058123"/>
                    </a:ext>
                  </a:extLst>
                </a:gridCol>
              </a:tblGrid>
              <a:tr h="161609">
                <a:tc>
                  <a:txBody>
                    <a:bodyPr/>
                    <a:lstStyle/>
                    <a:p>
                      <a:pPr marL="0" marR="0">
                        <a:spcBef>
                          <a:spcPts val="0"/>
                        </a:spcBef>
                        <a:spcAft>
                          <a:spcPts val="0"/>
                        </a:spcAft>
                      </a:pPr>
                      <a:r>
                        <a:rPr lang="en-US" sz="1600" dirty="0">
                          <a:effectLst/>
                        </a:rPr>
                        <a:t>Social Context Domain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4033211581"/>
                  </a:ext>
                </a:extLst>
              </a:tr>
              <a:tr h="261116">
                <a:tc>
                  <a:txBody>
                    <a:bodyPr/>
                    <a:lstStyle/>
                    <a:p>
                      <a:pPr marL="0" marR="0">
                        <a:spcBef>
                          <a:spcPts val="0"/>
                        </a:spcBef>
                        <a:spcAft>
                          <a:spcPts val="0"/>
                        </a:spcAft>
                      </a:pPr>
                      <a:r>
                        <a:rPr lang="en-US" sz="1600" dirty="0">
                          <a:effectLst/>
                        </a:rPr>
                        <a:t>Neighborhood violence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3705090048"/>
                  </a:ext>
                </a:extLst>
              </a:tr>
              <a:tr h="161609">
                <a:tc>
                  <a:txBody>
                    <a:bodyPr/>
                    <a:lstStyle/>
                    <a:p>
                      <a:pPr marL="0" marR="0">
                        <a:spcBef>
                          <a:spcPts val="0"/>
                        </a:spcBef>
                        <a:spcAft>
                          <a:spcPts val="0"/>
                        </a:spcAft>
                      </a:pPr>
                      <a:r>
                        <a:rPr lang="en-US" sz="1600" dirty="0">
                          <a:effectLst/>
                        </a:rPr>
                        <a:t>Housing instability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250013575"/>
                  </a:ext>
                </a:extLst>
              </a:tr>
              <a:tr h="161609">
                <a:tc>
                  <a:txBody>
                    <a:bodyPr/>
                    <a:lstStyle/>
                    <a:p>
                      <a:pPr marL="0" marR="0">
                        <a:spcBef>
                          <a:spcPts val="0"/>
                        </a:spcBef>
                        <a:spcAft>
                          <a:spcPts val="0"/>
                        </a:spcAft>
                      </a:pPr>
                      <a:r>
                        <a:rPr lang="en-US" sz="1600" dirty="0">
                          <a:effectLst/>
                        </a:rPr>
                        <a:t>Food Insecurity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646462427"/>
                  </a:ext>
                </a:extLst>
              </a:tr>
              <a:tr h="161609">
                <a:tc>
                  <a:txBody>
                    <a:bodyPr/>
                    <a:lstStyle/>
                    <a:p>
                      <a:pPr marL="0" marR="0">
                        <a:spcBef>
                          <a:spcPts val="0"/>
                        </a:spcBef>
                        <a:spcAft>
                          <a:spcPts val="0"/>
                        </a:spcAft>
                      </a:pPr>
                      <a:r>
                        <a:rPr lang="en-US" sz="1600" dirty="0">
                          <a:effectLst/>
                        </a:rPr>
                        <a:t>Discrimination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tc>
                <a:extLst>
                  <a:ext uri="{0D108BD9-81ED-4DB2-BD59-A6C34878D82A}">
                    <a16:rowId xmlns:a16="http://schemas.microsoft.com/office/drawing/2014/main" val="2679970779"/>
                  </a:ext>
                </a:extLst>
              </a:tr>
            </a:tbl>
          </a:graphicData>
        </a:graphic>
      </p:graphicFrame>
      <p:pic>
        <p:nvPicPr>
          <p:cNvPr id="4" name="Picture 3">
            <a:extLst>
              <a:ext uri="{FF2B5EF4-FFF2-40B4-BE49-F238E27FC236}">
                <a16:creationId xmlns:a16="http://schemas.microsoft.com/office/drawing/2014/main" id="{11A5C697-20C0-5DC1-452D-6C495FDBD9E8}"/>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230350" y="4265480"/>
            <a:ext cx="1586751" cy="1586751"/>
          </a:xfrm>
          <a:prstGeom prst="rect">
            <a:avLst/>
          </a:prstGeom>
        </p:spPr>
      </p:pic>
      <p:sp>
        <p:nvSpPr>
          <p:cNvPr id="5" name="TextBox 4">
            <a:extLst>
              <a:ext uri="{FF2B5EF4-FFF2-40B4-BE49-F238E27FC236}">
                <a16:creationId xmlns:a16="http://schemas.microsoft.com/office/drawing/2014/main" id="{23A2C12B-80F5-6264-D67C-FD4D73136045}"/>
              </a:ext>
            </a:extLst>
          </p:cNvPr>
          <p:cNvSpPr txBox="1"/>
          <p:nvPr/>
        </p:nvSpPr>
        <p:spPr>
          <a:xfrm>
            <a:off x="10452024" y="1744513"/>
            <a:ext cx="975075" cy="276999"/>
          </a:xfrm>
          <a:prstGeom prst="rect">
            <a:avLst/>
          </a:prstGeom>
          <a:noFill/>
        </p:spPr>
        <p:txBody>
          <a:bodyPr wrap="square" rtlCol="0">
            <a:spAutoFit/>
          </a:bodyPr>
          <a:lstStyle/>
          <a:p>
            <a:pPr defTabSz="377190">
              <a:spcAft>
                <a:spcPts val="450"/>
              </a:spcAft>
              <a:defRPr/>
            </a:pPr>
            <a:r>
              <a:rPr lang="en-US" sz="1200" dirty="0">
                <a:solidFill>
                  <a:prstClr val="black"/>
                </a:solidFill>
                <a:latin typeface="Calibri" panose="020F0502020204030204"/>
              </a:rPr>
              <a:t>A. Le</a:t>
            </a:r>
          </a:p>
        </p:txBody>
      </p:sp>
      <p:sp>
        <p:nvSpPr>
          <p:cNvPr id="8" name="TextBox 7">
            <a:extLst>
              <a:ext uri="{FF2B5EF4-FFF2-40B4-BE49-F238E27FC236}">
                <a16:creationId xmlns:a16="http://schemas.microsoft.com/office/drawing/2014/main" id="{C20E1D9B-C0DE-790B-6190-D1A1C42CE237}"/>
              </a:ext>
            </a:extLst>
          </p:cNvPr>
          <p:cNvSpPr txBox="1"/>
          <p:nvPr/>
        </p:nvSpPr>
        <p:spPr>
          <a:xfrm>
            <a:off x="7010029" y="5971690"/>
            <a:ext cx="5007749" cy="246221"/>
          </a:xfrm>
          <a:prstGeom prst="rect">
            <a:avLst/>
          </a:prstGeom>
          <a:noFill/>
        </p:spPr>
        <p:txBody>
          <a:bodyPr wrap="square">
            <a:spAutoFit/>
          </a:bodyPr>
          <a:lstStyle/>
          <a:p>
            <a:pPr defTabSz="336042"/>
            <a:r>
              <a:rPr lang="en-US" sz="1000" dirty="0">
                <a:solidFill>
                  <a:prstClr val="black"/>
                </a:solidFill>
                <a:latin typeface="Arial" panose="020B0604020202020204" pitchFamily="34" charset="0"/>
                <a:ea typeface="Lato" panose="020F0502020204030203" pitchFamily="34" charset="0"/>
                <a:cs typeface="Arial" panose="020B0604020202020204" pitchFamily="34" charset="0"/>
              </a:rPr>
              <a:t>de la Rosa R, Le A, et al. </a:t>
            </a:r>
            <a:r>
              <a:rPr lang="en-US" sz="1000" i="1" dirty="0">
                <a:solidFill>
                  <a:prstClr val="black"/>
                </a:solidFill>
                <a:latin typeface="Arial" panose="020B0604020202020204" pitchFamily="34" charset="0"/>
                <a:ea typeface="Lato" panose="020F0502020204030203" pitchFamily="34" charset="0"/>
                <a:cs typeface="Arial" panose="020B0604020202020204" pitchFamily="34" charset="0"/>
              </a:rPr>
              <a:t>Psychosomatic Medicine 86(5):p 422-430, June 2024.</a:t>
            </a:r>
            <a:endParaRPr lang="en-US" sz="1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27191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8CE6E-184F-EF4B-A4B8-04B395AD207F}"/>
              </a:ext>
            </a:extLst>
          </p:cNvPr>
          <p:cNvSpPr>
            <a:spLocks noGrp="1"/>
          </p:cNvSpPr>
          <p:nvPr>
            <p:ph type="title"/>
          </p:nvPr>
        </p:nvSpPr>
        <p:spPr/>
        <p:txBody>
          <a:bodyPr>
            <a:normAutofit/>
          </a:bodyPr>
          <a:lstStyle/>
          <a:p>
            <a:r>
              <a:rPr lang="en-US" sz="4000" dirty="0"/>
              <a:t>Future Directions: Using </a:t>
            </a:r>
            <a:r>
              <a:rPr lang="en-US" sz="4000" dirty="0" err="1"/>
              <a:t>Exposomics</a:t>
            </a:r>
            <a:r>
              <a:rPr lang="en-US" sz="4000" dirty="0"/>
              <a:t> to Assess Cumulative Risk</a:t>
            </a:r>
          </a:p>
        </p:txBody>
      </p:sp>
      <p:pic>
        <p:nvPicPr>
          <p:cNvPr id="7" name="Content Placeholder 6" descr="Figure illustrating how community level stressors and individual level stressors impact chronic individual stress and individual allostatic load and how exposomics could be used to measure steps leading from exposure to health effects">
            <a:extLst>
              <a:ext uri="{FF2B5EF4-FFF2-40B4-BE49-F238E27FC236}">
                <a16:creationId xmlns:a16="http://schemas.microsoft.com/office/drawing/2014/main" id="{9363A563-8131-264E-8D03-E80046FD2B53}"/>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4992"/>
          <a:stretch/>
        </p:blipFill>
        <p:spPr>
          <a:xfrm>
            <a:off x="2149726" y="1571527"/>
            <a:ext cx="8133526" cy="4851151"/>
          </a:xfrm>
          <a:prstGeom prst="rect">
            <a:avLst/>
          </a:prstGeom>
        </p:spPr>
      </p:pic>
      <p:sp>
        <p:nvSpPr>
          <p:cNvPr id="8" name="TextBox 7">
            <a:extLst>
              <a:ext uri="{FF2B5EF4-FFF2-40B4-BE49-F238E27FC236}">
                <a16:creationId xmlns:a16="http://schemas.microsoft.com/office/drawing/2014/main" id="{B584A659-AEDA-8149-8E33-E52B36403E6E}"/>
              </a:ext>
            </a:extLst>
          </p:cNvPr>
          <p:cNvSpPr txBox="1"/>
          <p:nvPr/>
        </p:nvSpPr>
        <p:spPr>
          <a:xfrm>
            <a:off x="861881" y="6422679"/>
            <a:ext cx="7164519" cy="338554"/>
          </a:xfrm>
          <a:prstGeom prst="rect">
            <a:avLst/>
          </a:prstGeom>
          <a:noFill/>
        </p:spPr>
        <p:txBody>
          <a:bodyPr wrap="square" rtlCol="0">
            <a:spAutoFit/>
          </a:bodyPr>
          <a:lstStyle/>
          <a:p>
            <a:r>
              <a:rPr lang="en-US" sz="800" dirty="0"/>
              <a:t>Smith MT, McHale CM, and de la Rosa R. (2019) Using </a:t>
            </a:r>
            <a:r>
              <a:rPr lang="en-US" sz="800" dirty="0" err="1"/>
              <a:t>Exposomics</a:t>
            </a:r>
            <a:r>
              <a:rPr lang="en-US" sz="800" dirty="0"/>
              <a:t> to Assess Cumulative Risks from Multiple Environmental Stressors.</a:t>
            </a:r>
            <a:endParaRPr lang="en-US" sz="800" dirty="0">
              <a:cs typeface="Palatino"/>
            </a:endParaRPr>
          </a:p>
          <a:p>
            <a:r>
              <a:rPr lang="en-US" sz="800" dirty="0">
                <a:cs typeface="Palatino"/>
              </a:rPr>
              <a:t>M.T. Smith, R. de la Rosa, and S.I. Daniels, Environmental Molecular Mutagenesis, 2015; 56(9):715-23. </a:t>
            </a:r>
          </a:p>
        </p:txBody>
      </p:sp>
    </p:spTree>
    <p:extLst>
      <p:ext uri="{BB962C8B-B14F-4D97-AF65-F5344CB8AC3E}">
        <p14:creationId xmlns:p14="http://schemas.microsoft.com/office/powerpoint/2010/main" val="36035120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6">
            <a:extLst>
              <a:ext uri="{FF2B5EF4-FFF2-40B4-BE49-F238E27FC236}">
                <a16:creationId xmlns:a16="http://schemas.microsoft.com/office/drawing/2014/main" id="{1B547C67-4D61-4815-DDEF-EBA34CBD6582}"/>
              </a:ext>
            </a:extLst>
          </p:cNvPr>
          <p:cNvSpPr txBox="1">
            <a:spLocks noGrp="1"/>
          </p:cNvSpPr>
          <p:nvPr>
            <p:ph type="title" idx="4294967295"/>
          </p:nvPr>
        </p:nvSpPr>
        <p:spPr>
          <a:xfrm>
            <a:off x="1842998" y="438218"/>
            <a:ext cx="7265712" cy="61294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Garamond" panose="02020404030301010803" pitchFamily="18" charset="0"/>
                <a:ea typeface="+mj-ea"/>
                <a:cs typeface="+mj-cs"/>
              </a:rPr>
              <a:t>DSS: EXPAND-Asthma Cohort</a:t>
            </a:r>
            <a:endParaRPr kumimoji="0" lang="en-US" sz="4400" b="0" i="0" u="none" strike="noStrike" kern="1200" cap="none" spc="0" normalizeH="0" baseline="0" noProof="0" dirty="0">
              <a:ln>
                <a:noFill/>
              </a:ln>
              <a:solidFill>
                <a:prstClr val="black"/>
              </a:solidFill>
              <a:effectLst/>
              <a:uLnTx/>
              <a:uFillTx/>
              <a:latin typeface="Garamond" panose="02020404030301010803" pitchFamily="18" charset="0"/>
              <a:ea typeface="+mj-ea"/>
              <a:cs typeface="+mj-cs"/>
            </a:endParaRPr>
          </a:p>
        </p:txBody>
      </p:sp>
      <p:sp>
        <p:nvSpPr>
          <p:cNvPr id="37" name="TextBox 36">
            <a:extLst>
              <a:ext uri="{FF2B5EF4-FFF2-40B4-BE49-F238E27FC236}">
                <a16:creationId xmlns:a16="http://schemas.microsoft.com/office/drawing/2014/main" id="{1761A440-46C6-133D-226A-5DB4E5C128D8}"/>
              </a:ext>
            </a:extLst>
          </p:cNvPr>
          <p:cNvSpPr txBox="1"/>
          <p:nvPr/>
        </p:nvSpPr>
        <p:spPr>
          <a:xfrm>
            <a:off x="1839400" y="1036380"/>
            <a:ext cx="5137781" cy="369332"/>
          </a:xfrm>
          <a:prstGeom prst="rect">
            <a:avLst/>
          </a:prstGeom>
          <a:noFill/>
        </p:spPr>
        <p:txBody>
          <a:bodyPr wrap="square" rtlCol="0">
            <a:spAutoFit/>
          </a:bodyPr>
          <a:lstStyle/>
          <a:p>
            <a:r>
              <a:rPr lang="en-US" dirty="0"/>
              <a:t>U01HG013276 Funded by NHGRI and NIEHS</a:t>
            </a:r>
          </a:p>
        </p:txBody>
      </p:sp>
      <p:pic>
        <p:nvPicPr>
          <p:cNvPr id="7170" name="Picture 2">
            <a:extLst>
              <a:ext uri="{FF2B5EF4-FFF2-40B4-BE49-F238E27FC236}">
                <a16:creationId xmlns:a16="http://schemas.microsoft.com/office/drawing/2014/main" id="{8A149BBD-D990-7DDD-9229-1623A3A229C1}"/>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391" y="118596"/>
            <a:ext cx="1378298" cy="136628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descr="Photos of Study PIs Christenson and Thakur">
            <a:extLst>
              <a:ext uri="{FF2B5EF4-FFF2-40B4-BE49-F238E27FC236}">
                <a16:creationId xmlns:a16="http://schemas.microsoft.com/office/drawing/2014/main" id="{B1C5F042-F704-D51A-3B0E-437197AC385D}"/>
              </a:ext>
            </a:extLst>
          </p:cNvPr>
          <p:cNvGrpSpPr/>
          <p:nvPr/>
        </p:nvGrpSpPr>
        <p:grpSpPr>
          <a:xfrm>
            <a:off x="9857007" y="12682"/>
            <a:ext cx="2542411" cy="2058914"/>
            <a:chOff x="9857007" y="12682"/>
            <a:chExt cx="2542411" cy="2058914"/>
          </a:xfrm>
        </p:grpSpPr>
        <p:pic>
          <p:nvPicPr>
            <p:cNvPr id="14" name="Picture 12" descr="Neeta Thakur (@nthakurMD) / X">
              <a:extLst>
                <a:ext uri="{FF2B5EF4-FFF2-40B4-BE49-F238E27FC236}">
                  <a16:creationId xmlns:a16="http://schemas.microsoft.com/office/drawing/2014/main" id="{992C13D5-056D-1D0E-3BC4-5543048666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30" r="11655"/>
            <a:stretch/>
          </p:blipFill>
          <p:spPr bwMode="auto">
            <a:xfrm>
              <a:off x="10971014" y="12682"/>
              <a:ext cx="1220986" cy="15813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Stephanie Christenson | UCSF Profiles">
              <a:extLst>
                <a:ext uri="{FF2B5EF4-FFF2-40B4-BE49-F238E27FC236}">
                  <a16:creationId xmlns:a16="http://schemas.microsoft.com/office/drawing/2014/main" id="{8D7C5F0B-A1A3-E785-7A2A-4A2ADCEDBBC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214"/>
            <a:stretch/>
          </p:blipFill>
          <p:spPr bwMode="auto">
            <a:xfrm>
              <a:off x="9857007" y="12682"/>
              <a:ext cx="1110409" cy="15813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72AEB666-E1AB-C7BE-1F44-E61D40B8E9F5}"/>
                </a:ext>
              </a:extLst>
            </p:cNvPr>
            <p:cNvSpPr txBox="1"/>
            <p:nvPr/>
          </p:nvSpPr>
          <p:spPr>
            <a:xfrm>
              <a:off x="9857007" y="1609931"/>
              <a:ext cx="2542411" cy="461665"/>
            </a:xfrm>
            <a:prstGeom prst="rect">
              <a:avLst/>
            </a:prstGeom>
            <a:noFill/>
          </p:spPr>
          <p:txBody>
            <a:bodyPr wrap="square">
              <a:spAutoFit/>
            </a:bodyPr>
            <a:lstStyle/>
            <a:p>
              <a:r>
                <a:rPr lang="en-US" sz="1200" dirty="0"/>
                <a:t>MPIs: S. Christenson and N. Thakur (UCSF)</a:t>
              </a:r>
            </a:p>
          </p:txBody>
        </p:sp>
      </p:grpSp>
      <p:graphicFrame>
        <p:nvGraphicFramePr>
          <p:cNvPr id="20" name="Table 17">
            <a:extLst>
              <a:ext uri="{FF2B5EF4-FFF2-40B4-BE49-F238E27FC236}">
                <a16:creationId xmlns:a16="http://schemas.microsoft.com/office/drawing/2014/main" id="{FEE8DB51-D88E-593C-3FBD-902C91C2C7A8}"/>
              </a:ext>
            </a:extLst>
          </p:cNvPr>
          <p:cNvGraphicFramePr>
            <a:graphicFrameLocks noGrp="1"/>
          </p:cNvGraphicFramePr>
          <p:nvPr>
            <p:extLst>
              <p:ext uri="{D42A27DB-BD31-4B8C-83A1-F6EECF244321}">
                <p14:modId xmlns:p14="http://schemas.microsoft.com/office/powerpoint/2010/main" val="1859379904"/>
              </p:ext>
            </p:extLst>
          </p:nvPr>
        </p:nvGraphicFramePr>
        <p:xfrm>
          <a:off x="441141" y="1744127"/>
          <a:ext cx="8775570" cy="898277"/>
        </p:xfrm>
        <a:graphic>
          <a:graphicData uri="http://schemas.openxmlformats.org/drawingml/2006/table">
            <a:tbl>
              <a:tblPr firstRow="1" bandRow="1">
                <a:tableStyleId>{7E9639D4-E3E2-4D34-9284-5A2195B3D0D7}</a:tableStyleId>
              </a:tblPr>
              <a:tblGrid>
                <a:gridCol w="8775570">
                  <a:extLst>
                    <a:ext uri="{9D8B030D-6E8A-4147-A177-3AD203B41FA5}">
                      <a16:colId xmlns:a16="http://schemas.microsoft.com/office/drawing/2014/main" val="2752732870"/>
                    </a:ext>
                  </a:extLst>
                </a:gridCol>
              </a:tblGrid>
              <a:tr h="29754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strike="noStrike" dirty="0">
                          <a:effectLst/>
                        </a:rPr>
                        <a:t>The Cohort: </a:t>
                      </a:r>
                      <a:endParaRPr lang="en-US" sz="1600" b="1" i="0" u="none" strike="noStrike" dirty="0">
                        <a:effectLst/>
                        <a:latin typeface="Arial" panose="020B0604020202020204" pitchFamily="34" charset="0"/>
                      </a:endParaRPr>
                    </a:p>
                  </a:txBody>
                  <a:tcPr marL="121920" marR="121920" marT="60960" marB="0"/>
                </a:tc>
                <a:extLst>
                  <a:ext uri="{0D108BD9-81ED-4DB2-BD59-A6C34878D82A}">
                    <a16:rowId xmlns:a16="http://schemas.microsoft.com/office/drawing/2014/main" val="436156249"/>
                  </a:ext>
                </a:extLst>
              </a:tr>
              <a:tr h="593477">
                <a:tc>
                  <a:txBody>
                    <a:bodyPr/>
                    <a:lstStyle/>
                    <a:p>
                      <a:pPr marL="171450" indent="-171450">
                        <a:buFont typeface="Arial" panose="020B0604020202020204" pitchFamily="34" charset="0"/>
                        <a:buChar char="•"/>
                      </a:pPr>
                      <a:r>
                        <a:rPr lang="en-US" sz="1400" u="none" strike="noStrike" dirty="0">
                          <a:effectLst/>
                        </a:rPr>
                        <a:t>Youth (8-16yrs) with (n=200)/without (n=100) </a:t>
                      </a:r>
                      <a:r>
                        <a:rPr lang="en-US" sz="1400" b="1" u="none" strike="noStrike" dirty="0">
                          <a:effectLst/>
                        </a:rPr>
                        <a:t>asthma</a:t>
                      </a:r>
                      <a:r>
                        <a:rPr lang="en-US" sz="1400" u="none" strike="noStrike" dirty="0">
                          <a:effectLst/>
                        </a:rPr>
                        <a:t> with/without high stress &amp; pollution burden</a:t>
                      </a:r>
                    </a:p>
                    <a:p>
                      <a:pPr marL="171450" indent="-171450">
                        <a:buFont typeface="Arial" panose="020B0604020202020204" pitchFamily="34" charset="0"/>
                        <a:buChar char="•"/>
                      </a:pPr>
                      <a:r>
                        <a:rPr lang="en-US" sz="1400" dirty="0"/>
                        <a:t>Recruited from Richmond, CA, a predominantly </a:t>
                      </a:r>
                      <a:r>
                        <a:rPr lang="en-US" sz="1400" dirty="0" err="1"/>
                        <a:t>Latine</a:t>
                      </a:r>
                      <a:r>
                        <a:rPr lang="en-US" sz="1400" dirty="0"/>
                        <a:t> community with </a:t>
                      </a:r>
                      <a:r>
                        <a:rPr lang="en-US" sz="1400" b="1" dirty="0"/>
                        <a:t>high socio-environmental stressor burden</a:t>
                      </a:r>
                    </a:p>
                  </a:txBody>
                  <a:tcPr marL="121920" marR="121920" marT="60960" marB="60960"/>
                </a:tc>
                <a:extLst>
                  <a:ext uri="{0D108BD9-81ED-4DB2-BD59-A6C34878D82A}">
                    <a16:rowId xmlns:a16="http://schemas.microsoft.com/office/drawing/2014/main" val="3660604887"/>
                  </a:ext>
                </a:extLst>
              </a:tr>
            </a:tbl>
          </a:graphicData>
        </a:graphic>
      </p:graphicFrame>
      <p:grpSp>
        <p:nvGrpSpPr>
          <p:cNvPr id="29" name="Group 28" descr="Illustration of the multi-comics assessments planned on blood and urine at birth, 6 months and 12 months">
            <a:extLst>
              <a:ext uri="{FF2B5EF4-FFF2-40B4-BE49-F238E27FC236}">
                <a16:creationId xmlns:a16="http://schemas.microsoft.com/office/drawing/2014/main" id="{1003C294-1085-E621-F586-0AB15FE231A4}"/>
              </a:ext>
            </a:extLst>
          </p:cNvPr>
          <p:cNvGrpSpPr/>
          <p:nvPr/>
        </p:nvGrpSpPr>
        <p:grpSpPr>
          <a:xfrm>
            <a:off x="340550" y="2901654"/>
            <a:ext cx="5933250" cy="3518127"/>
            <a:chOff x="323482" y="2586721"/>
            <a:chExt cx="5660585" cy="3153922"/>
          </a:xfrm>
        </p:grpSpPr>
        <p:grpSp>
          <p:nvGrpSpPr>
            <p:cNvPr id="23" name="Group 22">
              <a:extLst>
                <a:ext uri="{FF2B5EF4-FFF2-40B4-BE49-F238E27FC236}">
                  <a16:creationId xmlns:a16="http://schemas.microsoft.com/office/drawing/2014/main" id="{FFABE090-B4AC-BD9F-88B1-4AE94AF2716B}"/>
                </a:ext>
              </a:extLst>
            </p:cNvPr>
            <p:cNvGrpSpPr/>
            <p:nvPr/>
          </p:nvGrpSpPr>
          <p:grpSpPr>
            <a:xfrm>
              <a:off x="323482" y="2586721"/>
              <a:ext cx="5660585" cy="2682876"/>
              <a:chOff x="3525864" y="1182384"/>
              <a:chExt cx="5618136" cy="2829845"/>
            </a:xfrm>
          </p:grpSpPr>
          <p:pic>
            <p:nvPicPr>
              <p:cNvPr id="24" name="Picture 2">
                <a:extLst>
                  <a:ext uri="{FF2B5EF4-FFF2-40B4-BE49-F238E27FC236}">
                    <a16:creationId xmlns:a16="http://schemas.microsoft.com/office/drawing/2014/main" id="{0FFA44F9-15B3-B0FF-1077-77A12AF0091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6280" r="6199" b="21401"/>
              <a:stretch/>
            </p:blipFill>
            <p:spPr bwMode="auto">
              <a:xfrm>
                <a:off x="3673098" y="1182384"/>
                <a:ext cx="5470902" cy="282984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1C848394-9B2D-BEDB-D9B8-47B56217376A}"/>
                  </a:ext>
                </a:extLst>
              </p:cNvPr>
              <p:cNvSpPr/>
              <p:nvPr/>
            </p:nvSpPr>
            <p:spPr bwMode="auto">
              <a:xfrm>
                <a:off x="3525864" y="3839752"/>
                <a:ext cx="984143" cy="169730"/>
              </a:xfrm>
              <a:prstGeom prst="rect">
                <a:avLst/>
              </a:prstGeom>
              <a:solidFill>
                <a:schemeClr val="bg1"/>
              </a:solidFill>
              <a:ln w="19050" algn="ctr">
                <a:noFill/>
                <a:miter lim="800000"/>
                <a:headEnd/>
                <a:tailEnd/>
              </a:ln>
            </p:spPr>
            <p:txBody>
              <a:bodyPr rot="0" spcFirstLastPara="0" vertOverflow="overflow" horzOverflow="overflow" vert="horz" wrap="none" lIns="121920" tIns="60960" rIns="121920" bIns="60960" numCol="1" spcCol="0" rtlCol="0" fromWordArt="0" anchor="ctr" anchorCtr="0" forceAA="0" compatLnSpc="1">
                <a:prstTxWarp prst="textNoShape">
                  <a:avLst/>
                </a:prstTxWarp>
                <a:noAutofit/>
              </a:bodyPr>
              <a:lstStyle/>
              <a:p>
                <a:pPr algn="ctr">
                  <a:lnSpc>
                    <a:spcPct val="90000"/>
                  </a:lnSpc>
                </a:pPr>
                <a:endParaRPr lang="en-US" sz="2133" b="1" dirty="0" err="1">
                  <a:solidFill>
                    <a:schemeClr val="bg1"/>
                  </a:solidFill>
                  <a:latin typeface="+mj-lt"/>
                </a:endParaRPr>
              </a:p>
            </p:txBody>
          </p:sp>
        </p:grpSp>
        <p:sp>
          <p:nvSpPr>
            <p:cNvPr id="27" name="TextBox 26">
              <a:extLst>
                <a:ext uri="{FF2B5EF4-FFF2-40B4-BE49-F238E27FC236}">
                  <a16:creationId xmlns:a16="http://schemas.microsoft.com/office/drawing/2014/main" id="{C530EB1F-7B2F-4CCF-64EA-57A98663E24B}"/>
                </a:ext>
              </a:extLst>
            </p:cNvPr>
            <p:cNvSpPr txBox="1"/>
            <p:nvPr/>
          </p:nvSpPr>
          <p:spPr>
            <a:xfrm>
              <a:off x="1454761" y="5309755"/>
              <a:ext cx="742339" cy="430887"/>
            </a:xfrm>
            <a:prstGeom prst="rect">
              <a:avLst/>
            </a:prstGeom>
            <a:noFill/>
          </p:spPr>
          <p:txBody>
            <a:bodyPr wrap="square" rtlCol="0">
              <a:spAutoFit/>
            </a:bodyPr>
            <a:lstStyle/>
            <a:p>
              <a:r>
                <a:rPr lang="en-US" sz="1100" dirty="0"/>
                <a:t>Blood &amp; Urine</a:t>
              </a:r>
            </a:p>
          </p:txBody>
        </p:sp>
        <p:sp>
          <p:nvSpPr>
            <p:cNvPr id="28" name="TextBox 27">
              <a:extLst>
                <a:ext uri="{FF2B5EF4-FFF2-40B4-BE49-F238E27FC236}">
                  <a16:creationId xmlns:a16="http://schemas.microsoft.com/office/drawing/2014/main" id="{3C05AEE9-F724-03D1-6157-8664C7D6FFF0}"/>
                </a:ext>
              </a:extLst>
            </p:cNvPr>
            <p:cNvSpPr txBox="1"/>
            <p:nvPr/>
          </p:nvSpPr>
          <p:spPr>
            <a:xfrm>
              <a:off x="4159861" y="5309756"/>
              <a:ext cx="742339" cy="430887"/>
            </a:xfrm>
            <a:prstGeom prst="rect">
              <a:avLst/>
            </a:prstGeom>
            <a:noFill/>
          </p:spPr>
          <p:txBody>
            <a:bodyPr wrap="square" rtlCol="0">
              <a:spAutoFit/>
            </a:bodyPr>
            <a:lstStyle/>
            <a:p>
              <a:r>
                <a:rPr lang="en-US" sz="1100" dirty="0"/>
                <a:t>Blood &amp; Urine</a:t>
              </a:r>
            </a:p>
          </p:txBody>
        </p:sp>
      </p:grpSp>
      <p:sp>
        <p:nvSpPr>
          <p:cNvPr id="26" name="Rectangle 25">
            <a:extLst>
              <a:ext uri="{FF2B5EF4-FFF2-40B4-BE49-F238E27FC236}">
                <a16:creationId xmlns:a16="http://schemas.microsoft.com/office/drawing/2014/main" id="{6FFC5C46-4BC0-9417-A097-29A19DD3FA45}"/>
              </a:ext>
            </a:extLst>
          </p:cNvPr>
          <p:cNvSpPr/>
          <p:nvPr/>
        </p:nvSpPr>
        <p:spPr>
          <a:xfrm>
            <a:off x="6878516" y="2774655"/>
            <a:ext cx="4676389" cy="3213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600" b="1" dirty="0"/>
              <a:t>Exposures</a:t>
            </a:r>
          </a:p>
          <a:p>
            <a:endParaRPr lang="en-US" b="1" u="sng" dirty="0"/>
          </a:p>
        </p:txBody>
      </p:sp>
      <p:sp>
        <p:nvSpPr>
          <p:cNvPr id="30" name="TextBox 29">
            <a:extLst>
              <a:ext uri="{FF2B5EF4-FFF2-40B4-BE49-F238E27FC236}">
                <a16:creationId xmlns:a16="http://schemas.microsoft.com/office/drawing/2014/main" id="{9859DD4F-5E36-B615-57C3-C39A3DA2FF7E}"/>
              </a:ext>
            </a:extLst>
          </p:cNvPr>
          <p:cNvSpPr txBox="1"/>
          <p:nvPr/>
        </p:nvSpPr>
        <p:spPr>
          <a:xfrm>
            <a:off x="6876727" y="3120979"/>
            <a:ext cx="4676389" cy="2000548"/>
          </a:xfrm>
          <a:prstGeom prst="rect">
            <a:avLst/>
          </a:prstGeom>
          <a:noFill/>
        </p:spPr>
        <p:txBody>
          <a:bodyPr wrap="square" rtlCol="0">
            <a:spAutoFit/>
          </a:bodyPr>
          <a:lstStyle/>
          <a:p>
            <a:r>
              <a:rPr lang="en-US" sz="1400" u="sng" dirty="0"/>
              <a:t>Chemical</a:t>
            </a:r>
          </a:p>
          <a:p>
            <a:pPr marL="285750" indent="-285750">
              <a:buFont typeface="Arial" panose="020B0604020202020204" pitchFamily="34" charset="0"/>
              <a:buChar char="•"/>
            </a:pPr>
            <a:r>
              <a:rPr lang="en-US" sz="1200" b="1" dirty="0">
                <a:solidFill>
                  <a:schemeClr val="accent2"/>
                </a:solidFill>
              </a:rPr>
              <a:t>PFAS (serum, Washington University St. Louis)</a:t>
            </a:r>
          </a:p>
          <a:p>
            <a:pPr marL="285750" indent="-285750">
              <a:buFont typeface="Arial" panose="020B0604020202020204" pitchFamily="34" charset="0"/>
              <a:buChar char="•"/>
            </a:pPr>
            <a:r>
              <a:rPr lang="en-US" sz="1200" dirty="0"/>
              <a:t>Urinary metals (University of Illinois Chicago)</a:t>
            </a:r>
          </a:p>
          <a:p>
            <a:pPr marL="285750" indent="-285750">
              <a:buFont typeface="Arial" panose="020B0604020202020204" pitchFamily="34" charset="0"/>
              <a:buChar char="•"/>
            </a:pPr>
            <a:r>
              <a:rPr lang="en-US" sz="1200" dirty="0"/>
              <a:t>Indoor and outdoor air pollution (PM</a:t>
            </a:r>
            <a:r>
              <a:rPr lang="en-US" sz="1200" baseline="-25000" dirty="0"/>
              <a:t>2.5</a:t>
            </a:r>
            <a:r>
              <a:rPr lang="en-US" sz="1200" dirty="0"/>
              <a:t>)</a:t>
            </a:r>
          </a:p>
          <a:p>
            <a:r>
              <a:rPr lang="en-US" sz="1400" u="sng" dirty="0"/>
              <a:t>Psychosocial Stressors</a:t>
            </a:r>
          </a:p>
          <a:p>
            <a:pPr marL="285750" indent="-285750">
              <a:buFont typeface="Arial" panose="020B0604020202020204" pitchFamily="34" charset="0"/>
              <a:buChar char="•"/>
            </a:pPr>
            <a:r>
              <a:rPr lang="en-US" sz="1200" dirty="0"/>
              <a:t>Individual Level: Perceived Stress Scale, ACEs/PEARLS, Acculturation Scale, etc.</a:t>
            </a:r>
          </a:p>
          <a:p>
            <a:pPr marL="285750" indent="-285750">
              <a:buFont typeface="Arial" panose="020B0604020202020204" pitchFamily="34" charset="0"/>
              <a:buChar char="•"/>
            </a:pPr>
            <a:r>
              <a:rPr lang="en-US" sz="1200" dirty="0"/>
              <a:t>Neighborhood Level: CES4.0</a:t>
            </a:r>
          </a:p>
          <a:p>
            <a:pPr marL="285750" indent="-285750">
              <a:buFont typeface="Arial" panose="020B0604020202020204" pitchFamily="34" charset="0"/>
              <a:buChar char="•"/>
            </a:pPr>
            <a:r>
              <a:rPr lang="en-US" sz="1200" dirty="0"/>
              <a:t>Buffering Factors: </a:t>
            </a:r>
            <a:r>
              <a:rPr lang="en-US" sz="1200" dirty="0">
                <a:ea typeface="Arial" panose="020B0604020202020204" pitchFamily="34" charset="0"/>
              </a:rPr>
              <a:t>Resilience (CYRM), Social Support, Neighborhood Health &amp; Green Space</a:t>
            </a:r>
            <a:endParaRPr lang="en-US" sz="1200" dirty="0"/>
          </a:p>
        </p:txBody>
      </p:sp>
      <p:sp>
        <p:nvSpPr>
          <p:cNvPr id="33" name="Rectangle 32">
            <a:extLst>
              <a:ext uri="{FF2B5EF4-FFF2-40B4-BE49-F238E27FC236}">
                <a16:creationId xmlns:a16="http://schemas.microsoft.com/office/drawing/2014/main" id="{3F99ED06-BD93-ABCC-F61C-8FB0170FCCF7}"/>
              </a:ext>
            </a:extLst>
          </p:cNvPr>
          <p:cNvSpPr/>
          <p:nvPr/>
        </p:nvSpPr>
        <p:spPr>
          <a:xfrm>
            <a:off x="6876726" y="5138193"/>
            <a:ext cx="4676389" cy="321351"/>
          </a:xfrm>
          <a:prstGeom prst="rect">
            <a:avLst/>
          </a:prstGeom>
          <a:solidFill>
            <a:schemeClr val="accent5">
              <a:lumMod val="75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t"/>
          <a:lstStyle/>
          <a:p>
            <a:r>
              <a:rPr lang="en-US" sz="1600" b="1" dirty="0" err="1"/>
              <a:t>Omic</a:t>
            </a:r>
            <a:r>
              <a:rPr lang="en-US" sz="1600" b="1" dirty="0"/>
              <a:t>  and Clinical measures (Blood)</a:t>
            </a:r>
          </a:p>
          <a:p>
            <a:endParaRPr lang="en-US" b="1" u="sng" dirty="0"/>
          </a:p>
        </p:txBody>
      </p:sp>
      <p:sp>
        <p:nvSpPr>
          <p:cNvPr id="36" name="TextBox 35">
            <a:extLst>
              <a:ext uri="{FF2B5EF4-FFF2-40B4-BE49-F238E27FC236}">
                <a16:creationId xmlns:a16="http://schemas.microsoft.com/office/drawing/2014/main" id="{FEFE69A8-FC23-1316-86F0-20A2A05D4E8E}"/>
              </a:ext>
            </a:extLst>
          </p:cNvPr>
          <p:cNvSpPr txBox="1"/>
          <p:nvPr/>
        </p:nvSpPr>
        <p:spPr>
          <a:xfrm>
            <a:off x="6876725" y="5514530"/>
            <a:ext cx="4676389" cy="1200329"/>
          </a:xfrm>
          <a:prstGeom prst="rect">
            <a:avLst/>
          </a:prstGeom>
          <a:noFill/>
        </p:spPr>
        <p:txBody>
          <a:bodyPr wrap="square" rtlCol="0">
            <a:spAutoFit/>
          </a:bodyPr>
          <a:lstStyle/>
          <a:p>
            <a:pPr marL="285750" indent="-285750">
              <a:buFont typeface="Arial" panose="020B0604020202020204" pitchFamily="34" charset="0"/>
              <a:buChar char="•"/>
            </a:pPr>
            <a:r>
              <a:rPr lang="en-US" sz="1200" dirty="0"/>
              <a:t>Genomics (WGS)</a:t>
            </a:r>
          </a:p>
          <a:p>
            <a:pPr marL="285750" indent="-285750">
              <a:buFont typeface="Arial" panose="020B0604020202020204" pitchFamily="34" charset="0"/>
              <a:buChar char="•"/>
            </a:pPr>
            <a:r>
              <a:rPr lang="en-US" sz="1200" dirty="0"/>
              <a:t>Transcriptomics (RNA-seq)</a:t>
            </a:r>
          </a:p>
          <a:p>
            <a:pPr marL="285750" indent="-285750">
              <a:buFont typeface="Arial" panose="020B0604020202020204" pitchFamily="34" charset="0"/>
              <a:buChar char="•"/>
            </a:pPr>
            <a:r>
              <a:rPr lang="en-US" sz="1200" dirty="0"/>
              <a:t>Epigenomics (ATAC-seq &amp;WGBS)</a:t>
            </a:r>
          </a:p>
          <a:p>
            <a:pPr marL="285750" indent="-285750">
              <a:buFont typeface="Arial" panose="020B0604020202020204" pitchFamily="34" charset="0"/>
              <a:buChar char="•"/>
            </a:pPr>
            <a:r>
              <a:rPr lang="en-US" sz="1200" dirty="0"/>
              <a:t>Proteomics (mass-spectrometry and </a:t>
            </a:r>
            <a:r>
              <a:rPr lang="en-US" sz="1200" dirty="0" err="1"/>
              <a:t>Olink</a:t>
            </a:r>
            <a:r>
              <a:rPr lang="en-US" sz="1200" dirty="0"/>
              <a:t>)</a:t>
            </a:r>
          </a:p>
          <a:p>
            <a:pPr marL="285750" indent="-285750">
              <a:buFont typeface="Arial" panose="020B0604020202020204" pitchFamily="34" charset="0"/>
              <a:buChar char="•"/>
            </a:pPr>
            <a:r>
              <a:rPr lang="en-US" sz="1200" dirty="0"/>
              <a:t>Metabolomics</a:t>
            </a:r>
          </a:p>
          <a:p>
            <a:pPr marL="285750" indent="-285750">
              <a:buFont typeface="Arial" panose="020B0604020202020204" pitchFamily="34" charset="0"/>
              <a:buChar char="•"/>
            </a:pPr>
            <a:r>
              <a:rPr lang="en-US" sz="1200" dirty="0"/>
              <a:t>Clinical labs: Hba1c, lipid, liver function tests, CBC, </a:t>
            </a:r>
            <a:r>
              <a:rPr lang="en-US" sz="1200" dirty="0" err="1"/>
              <a:t>IgE</a:t>
            </a:r>
            <a:r>
              <a:rPr lang="en-US" sz="1200" dirty="0"/>
              <a:t> (</a:t>
            </a:r>
            <a:r>
              <a:rPr lang="en-US" sz="1200" dirty="0" err="1"/>
              <a:t>Phadiatop</a:t>
            </a:r>
            <a:r>
              <a:rPr lang="en-US" sz="1200" dirty="0"/>
              <a:t>)</a:t>
            </a:r>
          </a:p>
        </p:txBody>
      </p:sp>
      <p:sp>
        <p:nvSpPr>
          <p:cNvPr id="32" name="TextBox 31">
            <a:extLst>
              <a:ext uri="{FF2B5EF4-FFF2-40B4-BE49-F238E27FC236}">
                <a16:creationId xmlns:a16="http://schemas.microsoft.com/office/drawing/2014/main" id="{94BECB28-B27C-A0C8-C57F-B7CABC13E397}"/>
              </a:ext>
            </a:extLst>
          </p:cNvPr>
          <p:cNvSpPr txBox="1"/>
          <p:nvPr/>
        </p:nvSpPr>
        <p:spPr>
          <a:xfrm>
            <a:off x="488896" y="6419782"/>
            <a:ext cx="6197600" cy="276999"/>
          </a:xfrm>
          <a:prstGeom prst="rect">
            <a:avLst/>
          </a:prstGeom>
          <a:noFill/>
        </p:spPr>
        <p:txBody>
          <a:bodyPr wrap="square">
            <a:spAutoFit/>
          </a:bodyPr>
          <a:lstStyle/>
          <a:p>
            <a:r>
              <a:rPr lang="en-US" sz="1200" dirty="0"/>
              <a:t>https://</a:t>
            </a:r>
            <a:r>
              <a:rPr lang="en-US" sz="1200" dirty="0" err="1"/>
              <a:t>www.mohdconsortium.org</a:t>
            </a:r>
            <a:r>
              <a:rPr lang="en-US" sz="1200" dirty="0"/>
              <a:t>/home</a:t>
            </a:r>
          </a:p>
        </p:txBody>
      </p:sp>
    </p:spTree>
    <p:extLst>
      <p:ext uri="{BB962C8B-B14F-4D97-AF65-F5344CB8AC3E}">
        <p14:creationId xmlns:p14="http://schemas.microsoft.com/office/powerpoint/2010/main" val="27916111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itle 5">
            <a:extLst>
              <a:ext uri="{FF2B5EF4-FFF2-40B4-BE49-F238E27FC236}">
                <a16:creationId xmlns:a16="http://schemas.microsoft.com/office/drawing/2014/main" id="{D76A6886-5A7C-8229-ED21-87EE9BAF86E9}"/>
              </a:ext>
            </a:extLst>
          </p:cNvPr>
          <p:cNvSpPr>
            <a:spLocks noGrp="1"/>
          </p:cNvSpPr>
          <p:nvPr>
            <p:ph type="title"/>
          </p:nvPr>
        </p:nvSpPr>
        <p:spPr>
          <a:xfrm>
            <a:off x="1314824" y="735106"/>
            <a:ext cx="10053763" cy="2928470"/>
          </a:xfrm>
        </p:spPr>
        <p:txBody>
          <a:bodyPr vert="horz" lIns="91440" tIns="45720" rIns="91440" bIns="45720" rtlCol="0" anchor="b">
            <a:normAutofit/>
          </a:bodyPr>
          <a:lstStyle/>
          <a:p>
            <a:pPr algn="l">
              <a:lnSpc>
                <a:spcPct val="90000"/>
              </a:lnSpc>
            </a:pPr>
            <a:r>
              <a:rPr lang="en-US" sz="4800" kern="1200">
                <a:solidFill>
                  <a:srgbClr val="FFFFFF"/>
                </a:solidFill>
                <a:latin typeface="+mj-lt"/>
                <a:ea typeface="+mj-ea"/>
                <a:cs typeface="+mj-cs"/>
              </a:rPr>
              <a:t>Questions?</a:t>
            </a:r>
            <a:br>
              <a:rPr lang="en-US" sz="4800" kern="1200">
                <a:solidFill>
                  <a:srgbClr val="FFFFFF"/>
                </a:solidFill>
                <a:latin typeface="+mj-lt"/>
                <a:ea typeface="+mj-ea"/>
                <a:cs typeface="+mj-cs"/>
              </a:rPr>
            </a:br>
            <a:endParaRPr lang="en-US" sz="4800" kern="1200">
              <a:solidFill>
                <a:srgbClr val="FFFFFF"/>
              </a:solidFill>
              <a:latin typeface="+mj-lt"/>
              <a:ea typeface="+mj-ea"/>
              <a:cs typeface="+mj-cs"/>
            </a:endParaRPr>
          </a:p>
        </p:txBody>
      </p:sp>
      <p:sp>
        <p:nvSpPr>
          <p:cNvPr id="8" name="TextBox 7">
            <a:extLst>
              <a:ext uri="{FF2B5EF4-FFF2-40B4-BE49-F238E27FC236}">
                <a16:creationId xmlns:a16="http://schemas.microsoft.com/office/drawing/2014/main" id="{B8F44E5E-47D8-304A-2DF5-19D8D139992E}"/>
              </a:ext>
            </a:extLst>
          </p:cNvPr>
          <p:cNvSpPr txBox="1"/>
          <p:nvPr/>
        </p:nvSpPr>
        <p:spPr>
          <a:xfrm>
            <a:off x="1422400" y="4799386"/>
            <a:ext cx="6096000" cy="646331"/>
          </a:xfrm>
          <a:prstGeom prst="rect">
            <a:avLst/>
          </a:prstGeom>
          <a:noFill/>
        </p:spPr>
        <p:txBody>
          <a:bodyPr wrap="square">
            <a:spAutoFit/>
          </a:bodyPr>
          <a:lstStyle/>
          <a:p>
            <a:pPr algn="l"/>
            <a:r>
              <a:rPr lang="en-US" sz="1800" dirty="0"/>
              <a:t>Rosemarie de la Rosa</a:t>
            </a:r>
            <a:endParaRPr lang="en-US" dirty="0"/>
          </a:p>
          <a:p>
            <a:pPr algn="l"/>
            <a:r>
              <a:rPr lang="en-US" sz="1800" dirty="0"/>
              <a:t>Email: rmd1025@berkeley.edu</a:t>
            </a:r>
          </a:p>
        </p:txBody>
      </p:sp>
    </p:spTree>
    <p:extLst>
      <p:ext uri="{BB962C8B-B14F-4D97-AF65-F5344CB8AC3E}">
        <p14:creationId xmlns:p14="http://schemas.microsoft.com/office/powerpoint/2010/main" val="38262509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9DE01-ED48-E367-1056-1FC6BBC3EF5C}"/>
              </a:ext>
            </a:extLst>
          </p:cNvPr>
          <p:cNvSpPr>
            <a:spLocks noGrp="1"/>
          </p:cNvSpPr>
          <p:nvPr>
            <p:ph type="title" idx="4294967295"/>
          </p:nvPr>
        </p:nvSpPr>
        <p:spPr>
          <a:xfrm>
            <a:off x="62846" y="1203325"/>
            <a:ext cx="3962400" cy="1325563"/>
          </a:xfrm>
        </p:spPr>
        <p:txBody>
          <a:bodyPr>
            <a:noAutofit/>
          </a:bodyPr>
          <a:lstStyle/>
          <a:p>
            <a:r>
              <a:rPr lang="en-US" dirty="0"/>
              <a:t>Interaction of Intrinsic and Extrinsic Factors Across the Lifetime</a:t>
            </a:r>
          </a:p>
        </p:txBody>
      </p:sp>
      <p:sp>
        <p:nvSpPr>
          <p:cNvPr id="13" name="TextBox 12">
            <a:extLst>
              <a:ext uri="{FF2B5EF4-FFF2-40B4-BE49-F238E27FC236}">
                <a16:creationId xmlns:a16="http://schemas.microsoft.com/office/drawing/2014/main" id="{8B534295-7B1D-E948-8875-B37C5E159A19}"/>
              </a:ext>
            </a:extLst>
          </p:cNvPr>
          <p:cNvSpPr txBox="1"/>
          <p:nvPr/>
        </p:nvSpPr>
        <p:spPr bwMode="auto">
          <a:xfrm>
            <a:off x="3129896" y="6609516"/>
            <a:ext cx="5932206" cy="153888"/>
          </a:xfrm>
          <a:prstGeom prst="rect">
            <a:avLst/>
          </a:prstGeom>
          <a:noFill/>
          <a:ln w="19050" algn="ctr">
            <a:noFill/>
            <a:miter lim="800000"/>
            <a:headEnd/>
            <a:tailEnd/>
          </a:ln>
        </p:spPr>
        <p:txBody>
          <a:bodyPr wrap="square" lIns="0" tIns="0" rIns="0" bIns="0" rtlCol="0">
            <a:spAutoFit/>
          </a:bodyPr>
          <a:lstStyle/>
          <a:p>
            <a:pPr algn="ctr"/>
            <a:r>
              <a:rPr lang="en-US" sz="1000" dirty="0">
                <a:latin typeface="+mj-lt"/>
              </a:rPr>
              <a:t>McHale et al., </a:t>
            </a:r>
            <a:r>
              <a:rPr lang="en-US" sz="1000" i="1" dirty="0">
                <a:latin typeface="+mj-lt"/>
              </a:rPr>
              <a:t>Mutation Research/Reviews in Mutation Research</a:t>
            </a:r>
            <a:r>
              <a:rPr lang="en-US" sz="1000" dirty="0">
                <a:latin typeface="+mj-lt"/>
              </a:rPr>
              <a:t>, 2018; 775: 11-20</a:t>
            </a:r>
          </a:p>
        </p:txBody>
      </p:sp>
      <p:pic>
        <p:nvPicPr>
          <p:cNvPr id="2050" name="Picture 2" descr="Image with three parts: 1. extrinsic factors, e.g. diet, smoking, stress; 1. intrinsic factors, e.g. sex, mental health, BMI overlain on a life-course depicted by pregnancy through old age; and, 3. Two undulating and overlapping lines one depicting resilience (up)/vulnerability (down) and health (up)/disease/death (down) ">
            <a:extLst>
              <a:ext uri="{FF2B5EF4-FFF2-40B4-BE49-F238E27FC236}">
                <a16:creationId xmlns:a16="http://schemas.microsoft.com/office/drawing/2014/main" id="{6563EB6A-1B14-492F-2081-23263E700C09}"/>
              </a:ext>
            </a:extLst>
          </p:cNvPr>
          <p:cNvPicPr>
            <a:picLocks noGrp="1" noChangeAspect="1" noChangeArrowheads="1"/>
          </p:cNvPicPr>
          <p:nvPr>
            <p:ph type="chart" sz="quarter" idx="14"/>
          </p:nvPr>
        </p:nvPicPr>
        <p:blipFill>
          <a:blip r:embed="rId3">
            <a:extLst>
              <a:ext uri="{28A0092B-C50C-407E-A947-70E740481C1C}">
                <a14:useLocalDpi xmlns:a14="http://schemas.microsoft.com/office/drawing/2010/main" val="0"/>
              </a:ext>
            </a:extLst>
          </a:blip>
          <a:srcRect/>
          <a:stretch>
            <a:fillRect/>
          </a:stretch>
        </p:blipFill>
        <p:spPr bwMode="auto">
          <a:xfrm>
            <a:off x="3877861" y="374439"/>
            <a:ext cx="7914089" cy="61091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7718538"/>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376D3-CA86-BC15-5AB1-9AEDAABD7C39}"/>
              </a:ext>
            </a:extLst>
          </p:cNvPr>
          <p:cNvSpPr>
            <a:spLocks noGrp="1"/>
          </p:cNvSpPr>
          <p:nvPr>
            <p:ph type="title"/>
          </p:nvPr>
        </p:nvSpPr>
        <p:spPr/>
        <p:txBody>
          <a:bodyPr/>
          <a:lstStyle/>
          <a:p>
            <a:r>
              <a:rPr lang="en-US" b="0" i="0" dirty="0">
                <a:solidFill>
                  <a:srgbClr val="333333"/>
                </a:solidFill>
                <a:effectLst/>
              </a:rPr>
              <a:t>How Intrinsic and Extrinsic </a:t>
            </a:r>
            <a:r>
              <a:rPr lang="en-US" dirty="0">
                <a:solidFill>
                  <a:srgbClr val="333333"/>
                </a:solidFill>
              </a:rPr>
              <a:t>F</a:t>
            </a:r>
            <a:r>
              <a:rPr lang="en-US" b="0" i="0" dirty="0">
                <a:solidFill>
                  <a:srgbClr val="333333"/>
                </a:solidFill>
                <a:effectLst/>
              </a:rPr>
              <a:t>actors Influence </a:t>
            </a:r>
            <a:r>
              <a:rPr lang="en-US" dirty="0">
                <a:solidFill>
                  <a:srgbClr val="333333"/>
                </a:solidFill>
              </a:rPr>
              <a:t>R</a:t>
            </a:r>
            <a:r>
              <a:rPr lang="en-US" b="0" i="0" dirty="0">
                <a:solidFill>
                  <a:srgbClr val="333333"/>
                </a:solidFill>
                <a:effectLst/>
              </a:rPr>
              <a:t>isk of an Adverse </a:t>
            </a:r>
            <a:r>
              <a:rPr lang="en-US" dirty="0">
                <a:solidFill>
                  <a:srgbClr val="333333"/>
                </a:solidFill>
              </a:rPr>
              <a:t>O</a:t>
            </a:r>
            <a:r>
              <a:rPr lang="en-US" b="0" i="0" dirty="0">
                <a:solidFill>
                  <a:srgbClr val="333333"/>
                </a:solidFill>
                <a:effectLst/>
              </a:rPr>
              <a:t>utcome</a:t>
            </a:r>
            <a:endParaRPr lang="en-US" dirty="0"/>
          </a:p>
        </p:txBody>
      </p:sp>
      <p:pic>
        <p:nvPicPr>
          <p:cNvPr id="1026" name="Picture 2" descr="Fig. 2">
            <a:extLst>
              <a:ext uri="{FF2B5EF4-FFF2-40B4-BE49-F238E27FC236}">
                <a16:creationId xmlns:a16="http://schemas.microsoft.com/office/drawing/2014/main" id="{2860965D-4FE3-1A1B-8A7B-FFFEF475D3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60217" y="1825625"/>
            <a:ext cx="8071565"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A8E307E-4047-2AB0-D5F1-7AF77312C39E}"/>
              </a:ext>
            </a:extLst>
          </p:cNvPr>
          <p:cNvSpPr txBox="1"/>
          <p:nvPr/>
        </p:nvSpPr>
        <p:spPr>
          <a:xfrm>
            <a:off x="7062952" y="6447790"/>
            <a:ext cx="4691890" cy="246221"/>
          </a:xfrm>
          <a:prstGeom prst="rect">
            <a:avLst/>
          </a:prstGeom>
          <a:noFill/>
        </p:spPr>
        <p:txBody>
          <a:bodyPr wrap="square" rtlCol="0">
            <a:spAutoFit/>
          </a:bodyPr>
          <a:lstStyle/>
          <a:p>
            <a:pPr algn="r"/>
            <a:r>
              <a:rPr lang="en-US" sz="1000" dirty="0" err="1"/>
              <a:t>Varshavsky</a:t>
            </a:r>
            <a:r>
              <a:rPr lang="en-US" sz="1000" dirty="0"/>
              <a:t>, J.R. et al.  </a:t>
            </a:r>
            <a:r>
              <a:rPr lang="en-US" sz="1000" i="1" dirty="0"/>
              <a:t>Environ Health </a:t>
            </a:r>
            <a:r>
              <a:rPr lang="en-US" sz="1000" dirty="0"/>
              <a:t>21 (Suppl 1), 133 (2023)</a:t>
            </a:r>
            <a:endParaRPr lang="en-US" sz="1000" i="1" dirty="0"/>
          </a:p>
        </p:txBody>
      </p:sp>
    </p:spTree>
    <p:extLst>
      <p:ext uri="{BB962C8B-B14F-4D97-AF65-F5344CB8AC3E}">
        <p14:creationId xmlns:p14="http://schemas.microsoft.com/office/powerpoint/2010/main" val="7061115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9FC833B-D9A4-CC42-AE46-AA25573068B1}"/>
              </a:ext>
            </a:extLst>
          </p:cNvPr>
          <p:cNvSpPr>
            <a:spLocks noGrp="1"/>
          </p:cNvSpPr>
          <p:nvPr>
            <p:ph type="title" idx="4294967295"/>
          </p:nvPr>
        </p:nvSpPr>
        <p:spPr>
          <a:xfrm>
            <a:off x="596900" y="1657350"/>
            <a:ext cx="10502900" cy="1885950"/>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chemeClr val="tx1"/>
                </a:solidFill>
                <a:effectLst/>
                <a:uLnTx/>
                <a:uFillTx/>
                <a:latin typeface="+mj-lt"/>
                <a:ea typeface="+mn-ea"/>
                <a:cs typeface="+mn-cs"/>
              </a:rPr>
              <a:t>Cumulative Impacts </a:t>
            </a:r>
            <a:r>
              <a:rPr kumimoji="0" lang="en-US" sz="2800" b="0" i="0" u="none" strike="noStrike" kern="1200" cap="none" spc="0" normalizeH="0" baseline="0" noProof="0" dirty="0">
                <a:ln>
                  <a:noFill/>
                </a:ln>
                <a:solidFill>
                  <a:schemeClr val="tx1"/>
                </a:solidFill>
                <a:effectLst/>
                <a:uLnTx/>
                <a:uFillTx/>
                <a:latin typeface="+mj-lt"/>
                <a:ea typeface="+mn-ea"/>
                <a:cs typeface="+mn-cs"/>
              </a:rPr>
              <a:t>are the totality of exposures to combinations of </a:t>
            </a:r>
            <a:r>
              <a:rPr kumimoji="0" lang="en-US" sz="2800" b="0" i="1" u="none" strike="noStrike" kern="1200" cap="none" spc="0" normalizeH="0" baseline="0" noProof="0" dirty="0">
                <a:ln>
                  <a:noFill/>
                </a:ln>
                <a:solidFill>
                  <a:schemeClr val="tx1"/>
                </a:solidFill>
                <a:effectLst/>
                <a:uLnTx/>
                <a:uFillTx/>
                <a:latin typeface="+mj-lt"/>
                <a:ea typeface="+mn-ea"/>
                <a:cs typeface="+mn-cs"/>
              </a:rPr>
              <a:t>chemical</a:t>
            </a:r>
            <a:r>
              <a:rPr kumimoji="0" lang="en-US" sz="2800" b="1" i="1" u="none" strike="noStrike" kern="1200" cap="none" spc="0" normalizeH="0" baseline="0" noProof="0" dirty="0">
                <a:ln>
                  <a:noFill/>
                </a:ln>
                <a:solidFill>
                  <a:schemeClr val="tx1"/>
                </a:solidFill>
                <a:effectLst/>
                <a:uLnTx/>
                <a:uFillTx/>
                <a:latin typeface="+mj-lt"/>
                <a:ea typeface="+mn-ea"/>
                <a:cs typeface="+mn-cs"/>
              </a:rPr>
              <a:t> </a:t>
            </a:r>
            <a:r>
              <a:rPr kumimoji="0" lang="en-US" sz="2800" b="0" i="0" u="none" strike="noStrike" kern="1200" cap="none" spc="0" normalizeH="0" baseline="0" noProof="0" dirty="0">
                <a:ln>
                  <a:noFill/>
                </a:ln>
                <a:solidFill>
                  <a:schemeClr val="tx1"/>
                </a:solidFill>
                <a:effectLst/>
                <a:uLnTx/>
                <a:uFillTx/>
                <a:latin typeface="+mj-lt"/>
                <a:ea typeface="+mn-ea"/>
                <a:cs typeface="+mn-cs"/>
              </a:rPr>
              <a:t>and </a:t>
            </a:r>
            <a:r>
              <a:rPr kumimoji="0" lang="en-US" sz="2800" b="0" i="1" u="none" strike="noStrike" kern="1200" cap="none" spc="0" normalizeH="0" baseline="0" noProof="0" dirty="0">
                <a:ln>
                  <a:noFill/>
                </a:ln>
                <a:solidFill>
                  <a:schemeClr val="tx1"/>
                </a:solidFill>
                <a:effectLst/>
                <a:uLnTx/>
                <a:uFillTx/>
                <a:latin typeface="+mj-lt"/>
                <a:ea typeface="+mn-ea"/>
                <a:cs typeface="+mn-cs"/>
              </a:rPr>
              <a:t>nonchemical stressors </a:t>
            </a:r>
            <a:r>
              <a:rPr kumimoji="0" lang="en-US" sz="2800" b="0" i="0" u="none" strike="noStrike" kern="1200" cap="none" spc="0" normalizeH="0" baseline="0" noProof="0" dirty="0">
                <a:ln>
                  <a:noFill/>
                </a:ln>
                <a:solidFill>
                  <a:schemeClr val="tx1"/>
                </a:solidFill>
                <a:effectLst/>
                <a:uLnTx/>
                <a:uFillTx/>
                <a:latin typeface="+mj-lt"/>
                <a:ea typeface="+mn-ea"/>
                <a:cs typeface="+mn-cs"/>
              </a:rPr>
              <a:t>and their effects on health and quality-of-life outcome. (</a:t>
            </a:r>
            <a:r>
              <a:rPr kumimoji="0" lang="en-US" sz="2800" b="0" i="0" u="none" strike="noStrike" kern="1200" cap="none" spc="0" normalizeH="0" baseline="0" noProof="0" dirty="0">
                <a:ln>
                  <a:noFill/>
                </a:ln>
                <a:solidFill>
                  <a:schemeClr val="accent1"/>
                </a:solidFill>
                <a:effectLst/>
                <a:uLnTx/>
                <a:uFillTx/>
                <a:latin typeface="+mj-lt"/>
                <a:ea typeface="+mn-ea"/>
                <a:cs typeface="+mn-cs"/>
              </a:rPr>
              <a:t>U.S.  EPA 2022)</a:t>
            </a:r>
          </a:p>
        </p:txBody>
      </p:sp>
      <p:sp>
        <p:nvSpPr>
          <p:cNvPr id="2" name="Text Placeholder 3">
            <a:extLst>
              <a:ext uri="{FF2B5EF4-FFF2-40B4-BE49-F238E27FC236}">
                <a16:creationId xmlns:a16="http://schemas.microsoft.com/office/drawing/2014/main" id="{990E6B1F-AD00-2DAB-C99C-4EA271279672}"/>
              </a:ext>
            </a:extLst>
          </p:cNvPr>
          <p:cNvSpPr txBox="1">
            <a:spLocks/>
          </p:cNvSpPr>
          <p:nvPr/>
        </p:nvSpPr>
        <p:spPr>
          <a:xfrm>
            <a:off x="596899" y="4095255"/>
            <a:ext cx="10503634" cy="1886446"/>
          </a:xfrm>
          <a:prstGeom prst="rect">
            <a:avLst/>
          </a:prstGeom>
        </p:spPr>
        <p:txBody>
          <a:bodyPr vert="horz" lIns="91440" tIns="45720" rIns="91440" bIns="45720" rtlCol="0" anchor="ctr" anchorCtr="0">
            <a:noAutofit/>
          </a:bodyPr>
          <a:lstStyle>
            <a:lvl1pPr marL="0" indent="0" algn="l" defTabSz="914400" rtl="0" eaLnBrk="1" latinLnBrk="0" hangingPunct="1">
              <a:lnSpc>
                <a:spcPct val="100000"/>
              </a:lnSpc>
              <a:spcBef>
                <a:spcPts val="1000"/>
              </a:spcBef>
              <a:buFont typeface="Arial" panose="020B0604020202020204" pitchFamily="34" charset="0"/>
              <a:buNone/>
              <a:defRPr sz="3733" i="0" kern="1200" baseline="0">
                <a:solidFill>
                  <a:schemeClr val="tx1"/>
                </a:solidFill>
                <a:latin typeface="+mj-lt"/>
                <a:ea typeface="+mn-ea"/>
                <a:cs typeface="+mn-cs"/>
              </a:defRPr>
            </a:lvl1pPr>
            <a:lvl2pPr marL="306908"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687899"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066773"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447764"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“disadvantaged, underserved, and overburdened communities come to the table with preexisting deficits of both a physical and social nature that make the effects of environmental pollution more, and in some cases unacceptably, burdensome.” </a:t>
            </a:r>
          </a:p>
          <a:p>
            <a:r>
              <a:rPr lang="en-US" sz="2800" dirty="0">
                <a:solidFill>
                  <a:schemeClr val="accent1"/>
                </a:solidFill>
              </a:rPr>
              <a:t>National Environmental Justice Advisory Council (NEJAC), 2004</a:t>
            </a:r>
          </a:p>
        </p:txBody>
      </p:sp>
    </p:spTree>
    <p:extLst>
      <p:ext uri="{BB962C8B-B14F-4D97-AF65-F5344CB8AC3E}">
        <p14:creationId xmlns:p14="http://schemas.microsoft.com/office/powerpoint/2010/main" val="3269053045"/>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19BD5-11B8-3321-9E68-8955448708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0D3D76D-1437-0DC4-E948-69D01BC4656D}"/>
              </a:ext>
            </a:extLst>
          </p:cNvPr>
          <p:cNvSpPr>
            <a:spLocks noGrp="1"/>
          </p:cNvSpPr>
          <p:nvPr>
            <p:ph type="title"/>
          </p:nvPr>
        </p:nvSpPr>
        <p:spPr>
          <a:xfrm>
            <a:off x="886901" y="195580"/>
            <a:ext cx="10466899" cy="1447800"/>
          </a:xfrm>
        </p:spPr>
        <p:txBody>
          <a:bodyPr anchor="ctr">
            <a:normAutofit fontScale="90000"/>
          </a:bodyPr>
          <a:lstStyle/>
          <a:p>
            <a:pPr>
              <a:defRPr/>
            </a:pPr>
            <a:r>
              <a:rPr lang="en-US" dirty="0"/>
              <a:t>Community and Individual Stressors/Buffers Influence Susceptibility to Environmental Hazards</a:t>
            </a:r>
            <a:endParaRPr lang="en-US" altLang="en-US" sz="4000" dirty="0"/>
          </a:p>
        </p:txBody>
      </p:sp>
      <p:sp>
        <p:nvSpPr>
          <p:cNvPr id="6" name="Rectangle 5" descr="Section labeled chemical stressors">
            <a:extLst>
              <a:ext uri="{FF2B5EF4-FFF2-40B4-BE49-F238E27FC236}">
                <a16:creationId xmlns:a16="http://schemas.microsoft.com/office/drawing/2014/main" id="{B7C24EE4-DB49-2A75-A3FF-BCF92CCAD889}"/>
              </a:ext>
            </a:extLst>
          </p:cNvPr>
          <p:cNvSpPr/>
          <p:nvPr/>
        </p:nvSpPr>
        <p:spPr>
          <a:xfrm>
            <a:off x="1219200" y="4557002"/>
            <a:ext cx="9535886" cy="1691640"/>
          </a:xfrm>
          <a:prstGeom prst="rect">
            <a:avLst/>
          </a:prstGeom>
          <a:solidFill>
            <a:schemeClr val="accent3">
              <a:lumMod val="20000"/>
              <a:lumOff val="80000"/>
            </a:schemeClr>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4" name="TextBox 3">
            <a:extLst>
              <a:ext uri="{FF2B5EF4-FFF2-40B4-BE49-F238E27FC236}">
                <a16:creationId xmlns:a16="http://schemas.microsoft.com/office/drawing/2014/main" id="{AF59D754-ABEB-92CD-B615-69567E65DE82}"/>
              </a:ext>
            </a:extLst>
          </p:cNvPr>
          <p:cNvSpPr txBox="1"/>
          <p:nvPr/>
        </p:nvSpPr>
        <p:spPr>
          <a:xfrm>
            <a:off x="1436914" y="5040723"/>
            <a:ext cx="1865453" cy="646331"/>
          </a:xfrm>
          <a:prstGeom prst="rect">
            <a:avLst/>
          </a:prstGeom>
          <a:noFill/>
        </p:spPr>
        <p:txBody>
          <a:bodyPr wrap="square" rtlCol="0">
            <a:spAutoFit/>
          </a:bodyPr>
          <a:lstStyle/>
          <a:p>
            <a:r>
              <a:rPr lang="en-US" b="1" dirty="0"/>
              <a:t>Chemical stressors</a:t>
            </a:r>
          </a:p>
        </p:txBody>
      </p:sp>
      <p:pic>
        <p:nvPicPr>
          <p:cNvPr id="12" name="Picture 11" descr="Figure depicting stressors as a series of circles from left to right with arrows connecting each and associated specific or measurable effect listed underneath each circle: Pollutant source location (industrial facility/transportation corridor), area-level contamination (chemicals emitted), Exposure indoor/outdoor pollution levels), Internal dose (chemical body burden), Response and resilience (detoxification capacity/DNA repair), Health effect (birth outcome), Ability to recover (co-morbidity/mortality).  Grouped as community-level impact or individual level impact.">
            <a:extLst>
              <a:ext uri="{FF2B5EF4-FFF2-40B4-BE49-F238E27FC236}">
                <a16:creationId xmlns:a16="http://schemas.microsoft.com/office/drawing/2014/main" id="{BA55168C-28B3-446F-56EB-DAED6E8F95B6}"/>
              </a:ext>
            </a:extLst>
          </p:cNvPr>
          <p:cNvPicPr>
            <a:picLocks noChangeAspect="1"/>
          </p:cNvPicPr>
          <p:nvPr/>
        </p:nvPicPr>
        <p:blipFill>
          <a:blip r:embed="rId3"/>
          <a:srcRect l="685" t="63408" b="1020"/>
          <a:stretch/>
        </p:blipFill>
        <p:spPr>
          <a:xfrm>
            <a:off x="3520081" y="4540095"/>
            <a:ext cx="5747376" cy="1691640"/>
          </a:xfrm>
          <a:prstGeom prst="rect">
            <a:avLst/>
          </a:prstGeom>
        </p:spPr>
      </p:pic>
      <p:sp>
        <p:nvSpPr>
          <p:cNvPr id="8" name="Text Box 6">
            <a:extLst>
              <a:ext uri="{FF2B5EF4-FFF2-40B4-BE49-F238E27FC236}">
                <a16:creationId xmlns:a16="http://schemas.microsoft.com/office/drawing/2014/main" id="{4270E487-4F6A-5F55-642A-151EC2A97776}"/>
              </a:ext>
            </a:extLst>
          </p:cNvPr>
          <p:cNvSpPr txBox="1">
            <a:spLocks noChangeArrowheads="1"/>
          </p:cNvSpPr>
          <p:nvPr/>
        </p:nvSpPr>
        <p:spPr bwMode="auto">
          <a:xfrm>
            <a:off x="1219200" y="6365192"/>
            <a:ext cx="6833032" cy="23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ct val="30000"/>
              </a:spcBef>
              <a:buClr>
                <a:schemeClr val="bg2"/>
              </a:buClr>
              <a:buSzPct val="100000"/>
              <a:buChar char="•"/>
              <a:defRPr sz="2400" b="1">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30000"/>
              </a:spcBef>
              <a:buClr>
                <a:schemeClr val="bg2"/>
              </a:buClr>
              <a:buSzPct val="100000"/>
              <a:buChar char="–"/>
              <a:defRPr sz="2800" b="1">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30000"/>
              </a:spcBef>
              <a:buClr>
                <a:schemeClr val="bg2"/>
              </a:buClr>
              <a:buSzPct val="100000"/>
              <a:buChar char="»"/>
              <a:defRPr sz="2400" b="1">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30000"/>
              </a:spcBef>
              <a:buClr>
                <a:schemeClr val="bg2"/>
              </a:buClr>
              <a:buSzPct val="100000"/>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30000"/>
              </a:spcBef>
              <a:buClr>
                <a:schemeClr val="bg2"/>
              </a:buClr>
              <a:buSzPct val="100000"/>
              <a:buChar char="–"/>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chemeClr val="bg2"/>
              </a:buClr>
              <a:buSzPct val="100000"/>
              <a:buChar char="–"/>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chemeClr val="bg2"/>
              </a:buClr>
              <a:buSzPct val="100000"/>
              <a:buChar char="–"/>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chemeClr val="bg2"/>
              </a:buClr>
              <a:buSzPct val="100000"/>
              <a:buChar char="–"/>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chemeClr val="bg2"/>
              </a:buClr>
              <a:buSzPct val="100000"/>
              <a:buChar char="–"/>
              <a:defRPr sz="1400" b="1">
                <a:solidFill>
                  <a:schemeClr val="tx1"/>
                </a:solidFill>
                <a:latin typeface="Arial" panose="020B0604020202020204" pitchFamily="34" charset="0"/>
                <a:ea typeface="ＭＳ Ｐゴシック" panose="020B0600070205080204" pitchFamily="34" charset="-128"/>
              </a:defRPr>
            </a:lvl9pPr>
          </a:lstStyle>
          <a:p>
            <a:pPr algn="l"/>
            <a:r>
              <a:rPr lang="en-US" altLang="en-US" sz="1000" b="0" dirty="0">
                <a:solidFill>
                  <a:schemeClr val="tx2"/>
                </a:solidFill>
                <a:latin typeface="+mn-lt"/>
              </a:rPr>
              <a:t>Morello-Frosch R &amp; </a:t>
            </a:r>
            <a:r>
              <a:rPr lang="en-US" altLang="en-US" sz="1000" b="0" dirty="0" err="1">
                <a:solidFill>
                  <a:schemeClr val="tx2"/>
                </a:solidFill>
                <a:latin typeface="+mn-lt"/>
              </a:rPr>
              <a:t>Shenassa</a:t>
            </a:r>
            <a:r>
              <a:rPr lang="en-US" altLang="en-US" sz="1000" b="0" dirty="0">
                <a:solidFill>
                  <a:schemeClr val="tx2"/>
                </a:solidFill>
                <a:latin typeface="+mn-lt"/>
              </a:rPr>
              <a:t> ED, </a:t>
            </a:r>
            <a:r>
              <a:rPr lang="en-US" sz="1000" b="0" i="1" dirty="0">
                <a:solidFill>
                  <a:srgbClr val="1B1B1B"/>
                </a:solidFill>
                <a:effectLst/>
                <a:latin typeface="+mn-lt"/>
              </a:rPr>
              <a:t>Environmental Health Perspect</a:t>
            </a:r>
            <a:r>
              <a:rPr lang="en-US" sz="1000" b="0" i="1" dirty="0">
                <a:solidFill>
                  <a:srgbClr val="1B1B1B"/>
                </a:solidFill>
                <a:latin typeface="+mn-lt"/>
              </a:rPr>
              <a:t>ive</a:t>
            </a:r>
            <a:r>
              <a:rPr lang="en-US" sz="1000" b="0" i="0" dirty="0">
                <a:solidFill>
                  <a:srgbClr val="1B1B1B"/>
                </a:solidFill>
                <a:effectLst/>
                <a:latin typeface="+mn-lt"/>
              </a:rPr>
              <a:t>. 2006 Apr 6;114(8):1150–1153</a:t>
            </a:r>
            <a:endParaRPr lang="en-US" altLang="en-US" sz="1000" b="0" dirty="0">
              <a:solidFill>
                <a:schemeClr val="tx2"/>
              </a:solidFill>
              <a:latin typeface="+mn-lt"/>
            </a:endParaRPr>
          </a:p>
        </p:txBody>
      </p:sp>
    </p:spTree>
    <p:extLst>
      <p:ext uri="{BB962C8B-B14F-4D97-AF65-F5344CB8AC3E}">
        <p14:creationId xmlns:p14="http://schemas.microsoft.com/office/powerpoint/2010/main" val="24726215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8AD4A7-2263-1C5B-F45A-73AB1D6F1E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0AF58C-173C-7B2B-C53D-A068C504FCE7}"/>
              </a:ext>
            </a:extLst>
          </p:cNvPr>
          <p:cNvSpPr>
            <a:spLocks noGrp="1"/>
          </p:cNvSpPr>
          <p:nvPr>
            <p:ph type="title"/>
          </p:nvPr>
        </p:nvSpPr>
        <p:spPr>
          <a:xfrm>
            <a:off x="886901" y="195580"/>
            <a:ext cx="10847899" cy="1447800"/>
          </a:xfrm>
        </p:spPr>
        <p:txBody>
          <a:bodyPr anchor="ctr">
            <a:normAutofit fontScale="90000"/>
          </a:bodyPr>
          <a:lstStyle/>
          <a:p>
            <a:pPr>
              <a:defRPr/>
            </a:pPr>
            <a:r>
              <a:rPr lang="en-US" dirty="0"/>
              <a:t>Community and Individual Stressors/Buffers Influence Susceptibility to Environmental Hazards </a:t>
            </a:r>
            <a:r>
              <a:rPr lang="en-US" dirty="0">
                <a:solidFill>
                  <a:schemeClr val="bg1"/>
                </a:solidFill>
              </a:rPr>
              <a:t>2</a:t>
            </a:r>
            <a:endParaRPr lang="en-US" altLang="en-US" sz="4000" dirty="0">
              <a:solidFill>
                <a:schemeClr val="bg1"/>
              </a:solidFill>
            </a:endParaRPr>
          </a:p>
        </p:txBody>
      </p:sp>
      <p:grpSp>
        <p:nvGrpSpPr>
          <p:cNvPr id="7" name="Group 6" descr="Figure depicting the interaction of Non-Chemical Stressors (Community level and Individual level) and how they lead to Chronic Individual stress and Individual allostatic load. This produces chemical stressors on a continuum from pollutant source location, through exposure, internal dose, response and resilience, health effect and ability to recover/co-morbidity/mortality. ">
            <a:extLst>
              <a:ext uri="{FF2B5EF4-FFF2-40B4-BE49-F238E27FC236}">
                <a16:creationId xmlns:a16="http://schemas.microsoft.com/office/drawing/2014/main" id="{4A1805AA-5AA5-D50C-1B49-CA390C2A74F6}"/>
              </a:ext>
            </a:extLst>
          </p:cNvPr>
          <p:cNvGrpSpPr/>
          <p:nvPr/>
        </p:nvGrpSpPr>
        <p:grpSpPr>
          <a:xfrm>
            <a:off x="1219200" y="1594006"/>
            <a:ext cx="9535886" cy="4654636"/>
            <a:chOff x="1219200" y="1594006"/>
            <a:chExt cx="9535886" cy="4654636"/>
          </a:xfrm>
        </p:grpSpPr>
        <p:sp>
          <p:nvSpPr>
            <p:cNvPr id="6" name="Rectangle 5" descr="Section containing Chemical stressors and illustration">
              <a:extLst>
                <a:ext uri="{FF2B5EF4-FFF2-40B4-BE49-F238E27FC236}">
                  <a16:creationId xmlns:a16="http://schemas.microsoft.com/office/drawing/2014/main" id="{EC0EDB59-2EBF-A6C5-2AC1-A0FCBC29CF95}"/>
                </a:ext>
              </a:extLst>
            </p:cNvPr>
            <p:cNvSpPr/>
            <p:nvPr/>
          </p:nvSpPr>
          <p:spPr>
            <a:xfrm>
              <a:off x="1219200" y="4557002"/>
              <a:ext cx="9535886" cy="1691640"/>
            </a:xfrm>
            <a:prstGeom prst="rect">
              <a:avLst/>
            </a:prstGeom>
            <a:solidFill>
              <a:schemeClr val="accent3">
                <a:lumMod val="20000"/>
                <a:lumOff val="80000"/>
              </a:schemeClr>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Rectangle 4" descr="Section illustrating Non-chemical stressors">
              <a:extLst>
                <a:ext uri="{FF2B5EF4-FFF2-40B4-BE49-F238E27FC236}">
                  <a16:creationId xmlns:a16="http://schemas.microsoft.com/office/drawing/2014/main" id="{17D99900-627F-CFEC-1BE0-F96EC5EEC34C}"/>
                </a:ext>
              </a:extLst>
            </p:cNvPr>
            <p:cNvSpPr/>
            <p:nvPr/>
          </p:nvSpPr>
          <p:spPr>
            <a:xfrm>
              <a:off x="1219200" y="1594006"/>
              <a:ext cx="9535886" cy="2919454"/>
            </a:xfrm>
            <a:prstGeom prst="rect">
              <a:avLst/>
            </a:prstGeom>
            <a:solidFill>
              <a:schemeClr val="accent1">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Box 2">
              <a:extLst>
                <a:ext uri="{FF2B5EF4-FFF2-40B4-BE49-F238E27FC236}">
                  <a16:creationId xmlns:a16="http://schemas.microsoft.com/office/drawing/2014/main" id="{129A94D4-CB03-05F5-8AB8-2C543098F6E4}"/>
                </a:ext>
              </a:extLst>
            </p:cNvPr>
            <p:cNvSpPr txBox="1"/>
            <p:nvPr/>
          </p:nvSpPr>
          <p:spPr>
            <a:xfrm>
              <a:off x="1436914" y="2883422"/>
              <a:ext cx="1865453" cy="646331"/>
            </a:xfrm>
            <a:prstGeom prst="rect">
              <a:avLst/>
            </a:prstGeom>
            <a:noFill/>
          </p:spPr>
          <p:txBody>
            <a:bodyPr wrap="square" rtlCol="0">
              <a:spAutoFit/>
            </a:bodyPr>
            <a:lstStyle/>
            <a:p>
              <a:r>
                <a:rPr lang="en-US" b="1" dirty="0"/>
                <a:t>Non-chemical stressors</a:t>
              </a:r>
            </a:p>
          </p:txBody>
        </p:sp>
        <p:sp>
          <p:nvSpPr>
            <p:cNvPr id="4" name="TextBox 3">
              <a:extLst>
                <a:ext uri="{FF2B5EF4-FFF2-40B4-BE49-F238E27FC236}">
                  <a16:creationId xmlns:a16="http://schemas.microsoft.com/office/drawing/2014/main" id="{FE3BC943-98FF-D2D0-6008-3EEEB35CA08D}"/>
                </a:ext>
              </a:extLst>
            </p:cNvPr>
            <p:cNvSpPr txBox="1"/>
            <p:nvPr/>
          </p:nvSpPr>
          <p:spPr>
            <a:xfrm>
              <a:off x="1436914" y="5040723"/>
              <a:ext cx="1865453" cy="646331"/>
            </a:xfrm>
            <a:prstGeom prst="rect">
              <a:avLst/>
            </a:prstGeom>
            <a:noFill/>
          </p:spPr>
          <p:txBody>
            <a:bodyPr wrap="square" rtlCol="0">
              <a:spAutoFit/>
            </a:bodyPr>
            <a:lstStyle/>
            <a:p>
              <a:r>
                <a:rPr lang="en-US" b="1" dirty="0"/>
                <a:t>Chemical stressors</a:t>
              </a:r>
            </a:p>
          </p:txBody>
        </p:sp>
        <p:pic>
          <p:nvPicPr>
            <p:cNvPr id="12" name="Picture 11" descr="Figure in Non-Chemical stressors section with Boxes listing examples of community-level stressors/buffers and individual-level stressors/buffers and arrows leading to chronic individual stress and individual allostatic load">
              <a:extLst>
                <a:ext uri="{FF2B5EF4-FFF2-40B4-BE49-F238E27FC236}">
                  <a16:creationId xmlns:a16="http://schemas.microsoft.com/office/drawing/2014/main" id="{95BA7443-B709-F5A4-EE2B-1C5BE77F4A6B}"/>
                </a:ext>
              </a:extLst>
            </p:cNvPr>
            <p:cNvPicPr>
              <a:picLocks noChangeAspect="1"/>
            </p:cNvPicPr>
            <p:nvPr/>
          </p:nvPicPr>
          <p:blipFill>
            <a:blip r:embed="rId3"/>
            <a:srcRect l="685" t="2739" b="1020"/>
            <a:stretch/>
          </p:blipFill>
          <p:spPr>
            <a:xfrm>
              <a:off x="3520081" y="1654966"/>
              <a:ext cx="5747376" cy="4576769"/>
            </a:xfrm>
            <a:prstGeom prst="rect">
              <a:avLst/>
            </a:prstGeom>
          </p:spPr>
        </p:pic>
      </p:grpSp>
      <p:sp>
        <p:nvSpPr>
          <p:cNvPr id="8" name="Text Box 6">
            <a:extLst>
              <a:ext uri="{FF2B5EF4-FFF2-40B4-BE49-F238E27FC236}">
                <a16:creationId xmlns:a16="http://schemas.microsoft.com/office/drawing/2014/main" id="{7B34ECEF-193D-CC21-60DE-5A31D17E4095}"/>
              </a:ext>
            </a:extLst>
          </p:cNvPr>
          <p:cNvSpPr txBox="1">
            <a:spLocks noChangeArrowheads="1"/>
          </p:cNvSpPr>
          <p:nvPr/>
        </p:nvSpPr>
        <p:spPr bwMode="auto">
          <a:xfrm>
            <a:off x="1219200" y="6365192"/>
            <a:ext cx="6833032" cy="23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ct val="30000"/>
              </a:spcBef>
              <a:buClr>
                <a:schemeClr val="bg2"/>
              </a:buClr>
              <a:buSzPct val="100000"/>
              <a:buChar char="•"/>
              <a:defRPr sz="2400" b="1">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30000"/>
              </a:spcBef>
              <a:buClr>
                <a:schemeClr val="bg2"/>
              </a:buClr>
              <a:buSzPct val="100000"/>
              <a:buChar char="–"/>
              <a:defRPr sz="2800" b="1">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30000"/>
              </a:spcBef>
              <a:buClr>
                <a:schemeClr val="bg2"/>
              </a:buClr>
              <a:buSzPct val="100000"/>
              <a:buChar char="»"/>
              <a:defRPr sz="2400" b="1">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30000"/>
              </a:spcBef>
              <a:buClr>
                <a:schemeClr val="bg2"/>
              </a:buClr>
              <a:buSzPct val="100000"/>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30000"/>
              </a:spcBef>
              <a:buClr>
                <a:schemeClr val="bg2"/>
              </a:buClr>
              <a:buSzPct val="100000"/>
              <a:buChar char="–"/>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chemeClr val="bg2"/>
              </a:buClr>
              <a:buSzPct val="100000"/>
              <a:buChar char="–"/>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chemeClr val="bg2"/>
              </a:buClr>
              <a:buSzPct val="100000"/>
              <a:buChar char="–"/>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chemeClr val="bg2"/>
              </a:buClr>
              <a:buSzPct val="100000"/>
              <a:buChar char="–"/>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chemeClr val="bg2"/>
              </a:buClr>
              <a:buSzPct val="100000"/>
              <a:buChar char="–"/>
              <a:defRPr sz="1400" b="1">
                <a:solidFill>
                  <a:schemeClr val="tx1"/>
                </a:solidFill>
                <a:latin typeface="Arial" panose="020B0604020202020204" pitchFamily="34" charset="0"/>
                <a:ea typeface="ＭＳ Ｐゴシック" panose="020B0600070205080204" pitchFamily="34" charset="-128"/>
              </a:defRPr>
            </a:lvl9pPr>
          </a:lstStyle>
          <a:p>
            <a:pPr algn="l"/>
            <a:r>
              <a:rPr lang="en-US" altLang="en-US" sz="1000" b="0" dirty="0">
                <a:solidFill>
                  <a:schemeClr val="tx2"/>
                </a:solidFill>
                <a:latin typeface="+mn-lt"/>
              </a:rPr>
              <a:t>Morello-Frosch R &amp; </a:t>
            </a:r>
            <a:r>
              <a:rPr lang="en-US" altLang="en-US" sz="1000" b="0" dirty="0" err="1">
                <a:solidFill>
                  <a:schemeClr val="tx2"/>
                </a:solidFill>
                <a:latin typeface="+mn-lt"/>
              </a:rPr>
              <a:t>Shenassa</a:t>
            </a:r>
            <a:r>
              <a:rPr lang="en-US" altLang="en-US" sz="1000" b="0" dirty="0">
                <a:solidFill>
                  <a:schemeClr val="tx2"/>
                </a:solidFill>
                <a:latin typeface="+mn-lt"/>
              </a:rPr>
              <a:t> ED, </a:t>
            </a:r>
            <a:r>
              <a:rPr lang="en-US" sz="1000" b="0" i="1" dirty="0">
                <a:solidFill>
                  <a:srgbClr val="1B1B1B"/>
                </a:solidFill>
                <a:effectLst/>
                <a:latin typeface="+mn-lt"/>
              </a:rPr>
              <a:t>Environmental Health Perspect</a:t>
            </a:r>
            <a:r>
              <a:rPr lang="en-US" sz="1000" b="0" i="1" dirty="0">
                <a:solidFill>
                  <a:srgbClr val="1B1B1B"/>
                </a:solidFill>
                <a:latin typeface="+mn-lt"/>
              </a:rPr>
              <a:t>ive</a:t>
            </a:r>
            <a:r>
              <a:rPr lang="en-US" sz="1000" b="0" i="0" dirty="0">
                <a:solidFill>
                  <a:srgbClr val="1B1B1B"/>
                </a:solidFill>
                <a:effectLst/>
                <a:latin typeface="+mn-lt"/>
              </a:rPr>
              <a:t>. 2006 Apr 6;114(8):1150–1153</a:t>
            </a:r>
            <a:endParaRPr lang="en-US" altLang="en-US" sz="1000" b="0" dirty="0">
              <a:solidFill>
                <a:schemeClr val="tx2"/>
              </a:solidFill>
              <a:latin typeface="+mn-lt"/>
            </a:endParaRPr>
          </a:p>
        </p:txBody>
      </p:sp>
    </p:spTree>
    <p:extLst>
      <p:ext uri="{BB962C8B-B14F-4D97-AF65-F5344CB8AC3E}">
        <p14:creationId xmlns:p14="http://schemas.microsoft.com/office/powerpoint/2010/main" val="16341453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F12BCA-901B-D0DC-A175-EA7AC3DE9D9A}"/>
              </a:ext>
            </a:extLst>
          </p:cNvPr>
          <p:cNvSpPr>
            <a:spLocks noGrp="1"/>
          </p:cNvSpPr>
          <p:nvPr>
            <p:ph type="title"/>
          </p:nvPr>
        </p:nvSpPr>
        <p:spPr/>
        <p:txBody>
          <a:bodyPr>
            <a:noAutofit/>
          </a:bodyPr>
          <a:lstStyle/>
          <a:p>
            <a:r>
              <a:rPr lang="en-US" sz="3600" dirty="0"/>
              <a:t>Simultaneously Exposure to PFAS and Psychosocial Stressors Associated with Reduced Birthweight</a:t>
            </a:r>
          </a:p>
        </p:txBody>
      </p:sp>
      <p:pic>
        <p:nvPicPr>
          <p:cNvPr id="4098" name="Picture 2" descr="Figure 1.">
            <a:extLst>
              <a:ext uri="{FF2B5EF4-FFF2-40B4-BE49-F238E27FC236}">
                <a16:creationId xmlns:a16="http://schemas.microsoft.com/office/drawing/2014/main" id="{66817C89-4A6B-407C-000B-5013C6D619E2}"/>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 t="127" r="53534" b="52671"/>
          <a:stretch/>
        </p:blipFill>
        <p:spPr bwMode="auto">
          <a:xfrm>
            <a:off x="658706" y="2126460"/>
            <a:ext cx="5437294" cy="400198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A4FE43E-C69C-ADE2-99DE-CFF38A265FA5}"/>
              </a:ext>
            </a:extLst>
          </p:cNvPr>
          <p:cNvSpPr txBox="1"/>
          <p:nvPr/>
        </p:nvSpPr>
        <p:spPr>
          <a:xfrm>
            <a:off x="2608287" y="5997641"/>
            <a:ext cx="2998033" cy="261610"/>
          </a:xfrm>
          <a:prstGeom prst="rect">
            <a:avLst/>
          </a:prstGeom>
          <a:noFill/>
        </p:spPr>
        <p:txBody>
          <a:bodyPr wrap="square" rtlCol="0">
            <a:spAutoFit/>
          </a:bodyPr>
          <a:lstStyle/>
          <a:p>
            <a:r>
              <a:rPr lang="en-US" sz="1100" b="0" i="0" dirty="0">
                <a:solidFill>
                  <a:srgbClr val="1B1B1B"/>
                </a:solidFill>
                <a:effectLst/>
              </a:rPr>
              <a:t>birthweight for gestational age z-scores</a:t>
            </a:r>
            <a:endParaRPr lang="en-US" sz="1100" dirty="0"/>
          </a:p>
        </p:txBody>
      </p:sp>
      <p:pic>
        <p:nvPicPr>
          <p:cNvPr id="4100" name="Picture 4" descr="Figure 3.">
            <a:extLst>
              <a:ext uri="{FF2B5EF4-FFF2-40B4-BE49-F238E27FC236}">
                <a16:creationId xmlns:a16="http://schemas.microsoft.com/office/drawing/2014/main" id="{7B6584B2-8D3C-D7F5-3073-A6501C7BEF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000"/>
          <a:stretch/>
        </p:blipFill>
        <p:spPr bwMode="auto">
          <a:xfrm>
            <a:off x="6710596" y="1877580"/>
            <a:ext cx="4258015" cy="44997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DECB87F-9E18-0D1C-FBFA-BCC5C1E8ED5E}"/>
              </a:ext>
            </a:extLst>
          </p:cNvPr>
          <p:cNvSpPr txBox="1"/>
          <p:nvPr/>
        </p:nvSpPr>
        <p:spPr>
          <a:xfrm>
            <a:off x="8424472" y="6492875"/>
            <a:ext cx="4422098" cy="246221"/>
          </a:xfrm>
          <a:prstGeom prst="rect">
            <a:avLst/>
          </a:prstGeom>
          <a:noFill/>
        </p:spPr>
        <p:txBody>
          <a:bodyPr wrap="square" rtlCol="0">
            <a:spAutoFit/>
          </a:bodyPr>
          <a:lstStyle/>
          <a:p>
            <a:r>
              <a:rPr lang="en-US" sz="1000" b="0" i="0" dirty="0">
                <a:solidFill>
                  <a:srgbClr val="1B1B1B"/>
                </a:solidFill>
                <a:effectLst/>
              </a:rPr>
              <a:t>Eick et al</a:t>
            </a:r>
            <a:r>
              <a:rPr lang="en-US" sz="1000" b="0" i="1" dirty="0">
                <a:solidFill>
                  <a:srgbClr val="1B1B1B"/>
                </a:solidFill>
                <a:effectLst/>
              </a:rPr>
              <a:t>. Sci Total Environ</a:t>
            </a:r>
            <a:r>
              <a:rPr lang="en-US" sz="1000" b="0" i="0" dirty="0">
                <a:solidFill>
                  <a:srgbClr val="1B1B1B"/>
                </a:solidFill>
                <a:effectLst/>
              </a:rPr>
              <a:t>. 2022 Oct 14;857(Pt 2):159450</a:t>
            </a:r>
            <a:endParaRPr lang="en-US" sz="1000" dirty="0"/>
          </a:p>
        </p:txBody>
      </p:sp>
    </p:spTree>
    <p:extLst>
      <p:ext uri="{BB962C8B-B14F-4D97-AF65-F5344CB8AC3E}">
        <p14:creationId xmlns:p14="http://schemas.microsoft.com/office/powerpoint/2010/main" val="3678118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B9A681-AC5E-B4C3-655E-EE8EE8C8AF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CBB69B-B282-A96A-7BBF-5A8EB4F52E63}"/>
              </a:ext>
            </a:extLst>
          </p:cNvPr>
          <p:cNvSpPr>
            <a:spLocks noGrp="1"/>
          </p:cNvSpPr>
          <p:nvPr>
            <p:ph type="title"/>
          </p:nvPr>
        </p:nvSpPr>
        <p:spPr>
          <a:xfrm>
            <a:off x="886901" y="195580"/>
            <a:ext cx="10866949" cy="1447800"/>
          </a:xfrm>
        </p:spPr>
        <p:txBody>
          <a:bodyPr anchor="ctr">
            <a:normAutofit fontScale="90000"/>
          </a:bodyPr>
          <a:lstStyle/>
          <a:p>
            <a:pPr>
              <a:defRPr/>
            </a:pPr>
            <a:r>
              <a:rPr lang="en-US" dirty="0"/>
              <a:t>Community and Individual Stressors/Buffers Influence Susceptibility to Environmental Hazards </a:t>
            </a:r>
            <a:r>
              <a:rPr lang="en-US" dirty="0">
                <a:solidFill>
                  <a:schemeClr val="bg1"/>
                </a:solidFill>
              </a:rPr>
              <a:t>3</a:t>
            </a:r>
            <a:endParaRPr lang="en-US" altLang="en-US" sz="4000" dirty="0">
              <a:solidFill>
                <a:schemeClr val="bg1"/>
              </a:solidFill>
            </a:endParaRPr>
          </a:p>
        </p:txBody>
      </p:sp>
      <p:grpSp>
        <p:nvGrpSpPr>
          <p:cNvPr id="9" name="Group 8" descr="Figure depicting the interaction of Non-Chemical Stressors (Community level and Individual level) and how they lead to Chronic Individual stress and Individual allostatic load. This produces chemical stressors on a continuum from pollutant source location, through exposure, internal dose, response and resilience, health effect and ability to recover/co-morbidity/mortality. The components including Individual Allostatic Load, Response and Resilience and Health Effect are highlighted. ">
            <a:extLst>
              <a:ext uri="{FF2B5EF4-FFF2-40B4-BE49-F238E27FC236}">
                <a16:creationId xmlns:a16="http://schemas.microsoft.com/office/drawing/2014/main" id="{68C22BAD-5EF4-A35F-1E67-1FF574E3BE46}"/>
              </a:ext>
            </a:extLst>
          </p:cNvPr>
          <p:cNvGrpSpPr/>
          <p:nvPr/>
        </p:nvGrpSpPr>
        <p:grpSpPr>
          <a:xfrm>
            <a:off x="1219200" y="1594006"/>
            <a:ext cx="9535886" cy="4654636"/>
            <a:chOff x="1219200" y="1594006"/>
            <a:chExt cx="9535886" cy="4654636"/>
          </a:xfrm>
        </p:grpSpPr>
        <p:sp>
          <p:nvSpPr>
            <p:cNvPr id="6" name="Rectangle 5" descr="Same illustration from Slide #6 of community and individual stressors with the chemical stressors, Response and Resilience and Health effect highlighted with a dotted line">
              <a:extLst>
                <a:ext uri="{FF2B5EF4-FFF2-40B4-BE49-F238E27FC236}">
                  <a16:creationId xmlns:a16="http://schemas.microsoft.com/office/drawing/2014/main" id="{4263B5A0-4CFD-5E50-9816-F72261BD2667}"/>
                </a:ext>
              </a:extLst>
            </p:cNvPr>
            <p:cNvSpPr/>
            <p:nvPr/>
          </p:nvSpPr>
          <p:spPr>
            <a:xfrm>
              <a:off x="1219200" y="4557002"/>
              <a:ext cx="9535886" cy="1691640"/>
            </a:xfrm>
            <a:prstGeom prst="rect">
              <a:avLst/>
            </a:prstGeom>
            <a:solidFill>
              <a:schemeClr val="accent3">
                <a:lumMod val="20000"/>
                <a:lumOff val="80000"/>
              </a:schemeClr>
            </a:solidFill>
            <a:ln w="28575">
              <a:solidFill>
                <a:schemeClr val="accent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 name="Rectangle 4" descr="Same Non-Chemical stressor section as in slide #6 with &quot;Individual allostatic load&quot; highlighted using a dotted line">
              <a:extLst>
                <a:ext uri="{FF2B5EF4-FFF2-40B4-BE49-F238E27FC236}">
                  <a16:creationId xmlns:a16="http://schemas.microsoft.com/office/drawing/2014/main" id="{7CB908A4-CCE1-22B2-B43A-507359591B2A}"/>
                </a:ext>
              </a:extLst>
            </p:cNvPr>
            <p:cNvSpPr/>
            <p:nvPr/>
          </p:nvSpPr>
          <p:spPr>
            <a:xfrm>
              <a:off x="1219200" y="1594006"/>
              <a:ext cx="9535886" cy="2919454"/>
            </a:xfrm>
            <a:prstGeom prst="rect">
              <a:avLst/>
            </a:prstGeom>
            <a:solidFill>
              <a:schemeClr val="accent1">
                <a:lumMod val="20000"/>
                <a:lumOff val="80000"/>
              </a:schemeClr>
            </a:solidFill>
            <a:ln w="2857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 name="TextBox 2">
              <a:extLst>
                <a:ext uri="{FF2B5EF4-FFF2-40B4-BE49-F238E27FC236}">
                  <a16:creationId xmlns:a16="http://schemas.microsoft.com/office/drawing/2014/main" id="{275CCD4F-B4A4-80CF-32CC-A5DC73A02059}"/>
                </a:ext>
              </a:extLst>
            </p:cNvPr>
            <p:cNvSpPr txBox="1"/>
            <p:nvPr/>
          </p:nvSpPr>
          <p:spPr>
            <a:xfrm>
              <a:off x="1436914" y="2883422"/>
              <a:ext cx="1865453" cy="646331"/>
            </a:xfrm>
            <a:prstGeom prst="rect">
              <a:avLst/>
            </a:prstGeom>
            <a:noFill/>
          </p:spPr>
          <p:txBody>
            <a:bodyPr wrap="square" rtlCol="0">
              <a:spAutoFit/>
            </a:bodyPr>
            <a:lstStyle/>
            <a:p>
              <a:r>
                <a:rPr lang="en-US" b="1" dirty="0"/>
                <a:t>Non-chemical stressors</a:t>
              </a:r>
            </a:p>
          </p:txBody>
        </p:sp>
        <p:sp>
          <p:nvSpPr>
            <p:cNvPr id="4" name="TextBox 3">
              <a:extLst>
                <a:ext uri="{FF2B5EF4-FFF2-40B4-BE49-F238E27FC236}">
                  <a16:creationId xmlns:a16="http://schemas.microsoft.com/office/drawing/2014/main" id="{F2476877-CE6A-C1BA-1B42-E5CAB5865688}"/>
                </a:ext>
              </a:extLst>
            </p:cNvPr>
            <p:cNvSpPr txBox="1"/>
            <p:nvPr/>
          </p:nvSpPr>
          <p:spPr>
            <a:xfrm>
              <a:off x="1436914" y="5040723"/>
              <a:ext cx="1865453" cy="646331"/>
            </a:xfrm>
            <a:prstGeom prst="rect">
              <a:avLst/>
            </a:prstGeom>
            <a:noFill/>
          </p:spPr>
          <p:txBody>
            <a:bodyPr wrap="square" rtlCol="0">
              <a:spAutoFit/>
            </a:bodyPr>
            <a:lstStyle/>
            <a:p>
              <a:r>
                <a:rPr lang="en-US" b="1" dirty="0"/>
                <a:t>Chemical stressors</a:t>
              </a:r>
            </a:p>
          </p:txBody>
        </p:sp>
        <p:pic>
          <p:nvPicPr>
            <p:cNvPr id="12" name="Picture 11">
              <a:extLst>
                <a:ext uri="{FF2B5EF4-FFF2-40B4-BE49-F238E27FC236}">
                  <a16:creationId xmlns:a16="http://schemas.microsoft.com/office/drawing/2014/main" id="{619514FC-0782-5C36-1D5B-E74EC679FAAC}"/>
                </a:ext>
                <a:ext uri="{C183D7F6-B498-43B3-948B-1728B52AA6E4}">
                  <adec:decorative xmlns:adec="http://schemas.microsoft.com/office/drawing/2017/decorative" val="1"/>
                </a:ext>
              </a:extLst>
            </p:cNvPr>
            <p:cNvPicPr>
              <a:picLocks noChangeAspect="1"/>
            </p:cNvPicPr>
            <p:nvPr/>
          </p:nvPicPr>
          <p:blipFill>
            <a:blip r:embed="rId3"/>
            <a:srcRect l="685" t="2739" b="1020"/>
            <a:stretch/>
          </p:blipFill>
          <p:spPr>
            <a:xfrm>
              <a:off x="3520081" y="1654966"/>
              <a:ext cx="5747376" cy="4576769"/>
            </a:xfrm>
            <a:prstGeom prst="rect">
              <a:avLst/>
            </a:prstGeom>
          </p:spPr>
        </p:pic>
        <p:sp>
          <p:nvSpPr>
            <p:cNvPr id="7" name="Rectangle 6" descr="Dotted line framing allostatic load and Response and Resilience and Health Effect">
              <a:extLst>
                <a:ext uri="{FF2B5EF4-FFF2-40B4-BE49-F238E27FC236}">
                  <a16:creationId xmlns:a16="http://schemas.microsoft.com/office/drawing/2014/main" id="{79AF5D45-0E47-4D23-26E0-31AC84A5561D}"/>
                </a:ext>
              </a:extLst>
            </p:cNvPr>
            <p:cNvSpPr/>
            <p:nvPr/>
          </p:nvSpPr>
          <p:spPr>
            <a:xfrm>
              <a:off x="6782259" y="4015047"/>
              <a:ext cx="1538781" cy="1817097"/>
            </a:xfrm>
            <a:prstGeom prst="rect">
              <a:avLst/>
            </a:prstGeom>
            <a:noFill/>
            <a:ln w="38100">
              <a:solidFill>
                <a:schemeClr val="accent5"/>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 Box 6">
            <a:extLst>
              <a:ext uri="{FF2B5EF4-FFF2-40B4-BE49-F238E27FC236}">
                <a16:creationId xmlns:a16="http://schemas.microsoft.com/office/drawing/2014/main" id="{CC000057-03FA-664F-EA73-86E31E98C0A7}"/>
              </a:ext>
            </a:extLst>
          </p:cNvPr>
          <p:cNvSpPr txBox="1">
            <a:spLocks noChangeArrowheads="1"/>
          </p:cNvSpPr>
          <p:nvPr/>
        </p:nvSpPr>
        <p:spPr bwMode="auto">
          <a:xfrm>
            <a:off x="1219200" y="6365192"/>
            <a:ext cx="6833032" cy="231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ct val="30000"/>
              </a:spcBef>
              <a:buClr>
                <a:schemeClr val="bg2"/>
              </a:buClr>
              <a:buSzPct val="100000"/>
              <a:buChar char="•"/>
              <a:defRPr sz="2400" b="1">
                <a:solidFill>
                  <a:schemeClr val="tx1"/>
                </a:solidFill>
                <a:latin typeface="Arial" panose="020B0604020202020204" pitchFamily="34" charset="0"/>
                <a:ea typeface="ＭＳ Ｐゴシック" panose="020B0600070205080204" pitchFamily="34" charset="-128"/>
              </a:defRPr>
            </a:lvl1pPr>
            <a:lvl2pPr marL="742950" indent="-285750">
              <a:lnSpc>
                <a:spcPct val="90000"/>
              </a:lnSpc>
              <a:spcBef>
                <a:spcPct val="30000"/>
              </a:spcBef>
              <a:buClr>
                <a:schemeClr val="bg2"/>
              </a:buClr>
              <a:buSzPct val="100000"/>
              <a:buChar char="–"/>
              <a:defRPr sz="2800" b="1">
                <a:solidFill>
                  <a:schemeClr val="tx1"/>
                </a:solidFill>
                <a:latin typeface="Arial" panose="020B0604020202020204" pitchFamily="34" charset="0"/>
                <a:ea typeface="ＭＳ Ｐゴシック" panose="020B0600070205080204" pitchFamily="34" charset="-128"/>
              </a:defRPr>
            </a:lvl2pPr>
            <a:lvl3pPr marL="1143000" indent="-228600">
              <a:lnSpc>
                <a:spcPct val="90000"/>
              </a:lnSpc>
              <a:spcBef>
                <a:spcPct val="30000"/>
              </a:spcBef>
              <a:buClr>
                <a:schemeClr val="bg2"/>
              </a:buClr>
              <a:buSzPct val="100000"/>
              <a:buChar char="»"/>
              <a:defRPr sz="2400" b="1">
                <a:solidFill>
                  <a:schemeClr val="tx1"/>
                </a:solidFill>
                <a:latin typeface="Arial" panose="020B0604020202020204" pitchFamily="34" charset="0"/>
                <a:ea typeface="ＭＳ Ｐゴシック" panose="020B0600070205080204" pitchFamily="34" charset="-128"/>
              </a:defRPr>
            </a:lvl3pPr>
            <a:lvl4pPr marL="1600200" indent="-228600">
              <a:lnSpc>
                <a:spcPct val="90000"/>
              </a:lnSpc>
              <a:spcBef>
                <a:spcPct val="30000"/>
              </a:spcBef>
              <a:buClr>
                <a:schemeClr val="bg2"/>
              </a:buClr>
              <a:buSzPct val="100000"/>
              <a:buChar char="•"/>
              <a:defRPr sz="1400" b="1">
                <a:solidFill>
                  <a:schemeClr val="tx1"/>
                </a:solidFill>
                <a:latin typeface="Arial" panose="020B0604020202020204" pitchFamily="34" charset="0"/>
                <a:ea typeface="ＭＳ Ｐゴシック" panose="020B0600070205080204" pitchFamily="34" charset="-128"/>
              </a:defRPr>
            </a:lvl4pPr>
            <a:lvl5pPr marL="2057400" indent="-228600">
              <a:lnSpc>
                <a:spcPct val="90000"/>
              </a:lnSpc>
              <a:spcBef>
                <a:spcPct val="30000"/>
              </a:spcBef>
              <a:buClr>
                <a:schemeClr val="bg2"/>
              </a:buClr>
              <a:buSzPct val="100000"/>
              <a:buChar char="–"/>
              <a:defRPr sz="1400"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lnSpc>
                <a:spcPct val="90000"/>
              </a:lnSpc>
              <a:spcBef>
                <a:spcPct val="30000"/>
              </a:spcBef>
              <a:spcAft>
                <a:spcPct val="0"/>
              </a:spcAft>
              <a:buClr>
                <a:schemeClr val="bg2"/>
              </a:buClr>
              <a:buSzPct val="100000"/>
              <a:buChar char="–"/>
              <a:defRPr sz="1400"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lnSpc>
                <a:spcPct val="90000"/>
              </a:lnSpc>
              <a:spcBef>
                <a:spcPct val="30000"/>
              </a:spcBef>
              <a:spcAft>
                <a:spcPct val="0"/>
              </a:spcAft>
              <a:buClr>
                <a:schemeClr val="bg2"/>
              </a:buClr>
              <a:buSzPct val="100000"/>
              <a:buChar char="–"/>
              <a:defRPr sz="1400"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lnSpc>
                <a:spcPct val="90000"/>
              </a:lnSpc>
              <a:spcBef>
                <a:spcPct val="30000"/>
              </a:spcBef>
              <a:spcAft>
                <a:spcPct val="0"/>
              </a:spcAft>
              <a:buClr>
                <a:schemeClr val="bg2"/>
              </a:buClr>
              <a:buSzPct val="100000"/>
              <a:buChar char="–"/>
              <a:defRPr sz="1400"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lnSpc>
                <a:spcPct val="90000"/>
              </a:lnSpc>
              <a:spcBef>
                <a:spcPct val="30000"/>
              </a:spcBef>
              <a:spcAft>
                <a:spcPct val="0"/>
              </a:spcAft>
              <a:buClr>
                <a:schemeClr val="bg2"/>
              </a:buClr>
              <a:buSzPct val="100000"/>
              <a:buChar char="–"/>
              <a:defRPr sz="1400" b="1">
                <a:solidFill>
                  <a:schemeClr val="tx1"/>
                </a:solidFill>
                <a:latin typeface="Arial" panose="020B0604020202020204" pitchFamily="34" charset="0"/>
                <a:ea typeface="ＭＳ Ｐゴシック" panose="020B0600070205080204" pitchFamily="34" charset="-128"/>
              </a:defRPr>
            </a:lvl9pPr>
          </a:lstStyle>
          <a:p>
            <a:pPr algn="l"/>
            <a:r>
              <a:rPr lang="en-US" altLang="en-US" sz="1000" b="0" dirty="0">
                <a:solidFill>
                  <a:schemeClr val="tx2"/>
                </a:solidFill>
                <a:latin typeface="+mn-lt"/>
              </a:rPr>
              <a:t>Morello-Frosch R &amp; </a:t>
            </a:r>
            <a:r>
              <a:rPr lang="en-US" altLang="en-US" sz="1000" b="0" dirty="0" err="1">
                <a:solidFill>
                  <a:schemeClr val="tx2"/>
                </a:solidFill>
                <a:latin typeface="+mn-lt"/>
              </a:rPr>
              <a:t>Shenassa</a:t>
            </a:r>
            <a:r>
              <a:rPr lang="en-US" altLang="en-US" sz="1000" b="0" dirty="0">
                <a:solidFill>
                  <a:schemeClr val="tx2"/>
                </a:solidFill>
                <a:latin typeface="+mn-lt"/>
              </a:rPr>
              <a:t> ED, </a:t>
            </a:r>
            <a:r>
              <a:rPr lang="en-US" sz="1000" b="0" i="1" dirty="0">
                <a:solidFill>
                  <a:srgbClr val="1B1B1B"/>
                </a:solidFill>
                <a:effectLst/>
                <a:latin typeface="+mn-lt"/>
              </a:rPr>
              <a:t>Environmental Health Perspect</a:t>
            </a:r>
            <a:r>
              <a:rPr lang="en-US" sz="1000" b="0" i="1" dirty="0">
                <a:solidFill>
                  <a:srgbClr val="1B1B1B"/>
                </a:solidFill>
                <a:latin typeface="+mn-lt"/>
              </a:rPr>
              <a:t>ive</a:t>
            </a:r>
            <a:r>
              <a:rPr lang="en-US" sz="1000" b="0" i="0" dirty="0">
                <a:solidFill>
                  <a:srgbClr val="1B1B1B"/>
                </a:solidFill>
                <a:effectLst/>
                <a:latin typeface="+mn-lt"/>
              </a:rPr>
              <a:t>. 2006 Apr 6;114(8):1150–1153</a:t>
            </a:r>
            <a:endParaRPr lang="en-US" altLang="en-US" sz="1000" b="0" dirty="0">
              <a:solidFill>
                <a:schemeClr val="tx2"/>
              </a:solidFill>
              <a:latin typeface="+mn-lt"/>
            </a:endParaRPr>
          </a:p>
        </p:txBody>
      </p:sp>
    </p:spTree>
    <p:extLst>
      <p:ext uri="{BB962C8B-B14F-4D97-AF65-F5344CB8AC3E}">
        <p14:creationId xmlns:p14="http://schemas.microsoft.com/office/powerpoint/2010/main" val="505030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AC30C-1575-5E46-B869-EB9E6D7C70FB}"/>
              </a:ext>
            </a:extLst>
          </p:cNvPr>
          <p:cNvSpPr>
            <a:spLocks noGrp="1"/>
          </p:cNvSpPr>
          <p:nvPr>
            <p:ph type="title"/>
          </p:nvPr>
        </p:nvSpPr>
        <p:spPr>
          <a:xfrm>
            <a:off x="852714" y="365125"/>
            <a:ext cx="10515600" cy="1325563"/>
          </a:xfrm>
        </p:spPr>
        <p:txBody>
          <a:bodyPr/>
          <a:lstStyle/>
          <a:p>
            <a:r>
              <a:rPr lang="en-US" sz="4267" dirty="0"/>
              <a:t>Biological Embedding of Social Environment </a:t>
            </a:r>
          </a:p>
        </p:txBody>
      </p:sp>
      <p:grpSp>
        <p:nvGrpSpPr>
          <p:cNvPr id="13" name="Group 12" descr="Box depicting Allostatic Load in the Neuroendocrine and Inflammatory system as a scale">
            <a:extLst>
              <a:ext uri="{FF2B5EF4-FFF2-40B4-BE49-F238E27FC236}">
                <a16:creationId xmlns:a16="http://schemas.microsoft.com/office/drawing/2014/main" id="{8B7E87E7-7D9B-EF52-6B65-EDD7729D94ED}"/>
              </a:ext>
            </a:extLst>
          </p:cNvPr>
          <p:cNvGrpSpPr/>
          <p:nvPr/>
        </p:nvGrpSpPr>
        <p:grpSpPr>
          <a:xfrm>
            <a:off x="680344" y="2303585"/>
            <a:ext cx="2560320" cy="3120312"/>
            <a:chOff x="680344" y="2303585"/>
            <a:chExt cx="2560320" cy="3120312"/>
          </a:xfrm>
        </p:grpSpPr>
        <p:pic>
          <p:nvPicPr>
            <p:cNvPr id="3" name="Picture 2" descr="Allostatic load depicted as a scale in the context of neuroendocrine and inflammatory system">
              <a:extLst>
                <a:ext uri="{FF2B5EF4-FFF2-40B4-BE49-F238E27FC236}">
                  <a16:creationId xmlns:a16="http://schemas.microsoft.com/office/drawing/2014/main" id="{6911B437-F872-2949-A158-D02849A74AFB}"/>
                </a:ext>
              </a:extLst>
            </p:cNvPr>
            <p:cNvPicPr>
              <a:picLocks noChangeAspect="1"/>
            </p:cNvPicPr>
            <p:nvPr/>
          </p:nvPicPr>
          <p:blipFill rotWithShape="1">
            <a:blip r:embed="rId3"/>
            <a:srcRect r="929" b="8197"/>
            <a:stretch/>
          </p:blipFill>
          <p:spPr>
            <a:xfrm>
              <a:off x="980174" y="3031512"/>
              <a:ext cx="1960659" cy="1986020"/>
            </a:xfrm>
            <a:prstGeom prst="rect">
              <a:avLst/>
            </a:prstGeom>
          </p:spPr>
        </p:pic>
        <p:sp>
          <p:nvSpPr>
            <p:cNvPr id="4" name="Rounded Rectangle 3">
              <a:extLst>
                <a:ext uri="{FF2B5EF4-FFF2-40B4-BE49-F238E27FC236}">
                  <a16:creationId xmlns:a16="http://schemas.microsoft.com/office/drawing/2014/main" id="{DB13FB1D-D3CC-7441-B2D8-473C57CC1BCD}"/>
                </a:ext>
              </a:extLst>
            </p:cNvPr>
            <p:cNvSpPr/>
            <p:nvPr/>
          </p:nvSpPr>
          <p:spPr>
            <a:xfrm>
              <a:off x="680344" y="2303585"/>
              <a:ext cx="2560320" cy="3120312"/>
            </a:xfrm>
            <a:prstGeom prst="roundRect">
              <a:avLst/>
            </a:prstGeom>
            <a:noFill/>
            <a:ln w="38100">
              <a:solidFill>
                <a:srgbClr val="009D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Neuroendocrine and Inflammatory</a:t>
              </a: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sz="2400" dirty="0">
                <a:solidFill>
                  <a:schemeClr val="tx1"/>
                </a:solidFill>
              </a:endParaRPr>
            </a:p>
            <a:p>
              <a:pPr algn="ctr"/>
              <a:endParaRPr lang="en-US" sz="2400" dirty="0">
                <a:solidFill>
                  <a:schemeClr val="tx1"/>
                </a:solidFill>
              </a:endParaRPr>
            </a:p>
            <a:p>
              <a:pPr algn="ctr"/>
              <a:r>
                <a:rPr lang="en-US" sz="2000" dirty="0">
                  <a:solidFill>
                    <a:schemeClr val="tx1"/>
                  </a:solidFill>
                </a:rPr>
                <a:t>Allostatic Load</a:t>
              </a:r>
            </a:p>
          </p:txBody>
        </p:sp>
      </p:grpSp>
      <p:grpSp>
        <p:nvGrpSpPr>
          <p:cNvPr id="11" name="Group 10" descr="Box depicting Genetic and Epigenetic effects as a picture of DNA strands, histones and a chromosome">
            <a:extLst>
              <a:ext uri="{FF2B5EF4-FFF2-40B4-BE49-F238E27FC236}">
                <a16:creationId xmlns:a16="http://schemas.microsoft.com/office/drawing/2014/main" id="{77C3F8DF-50E2-A302-AE9E-3DE57F51DAF0}"/>
              </a:ext>
            </a:extLst>
          </p:cNvPr>
          <p:cNvGrpSpPr/>
          <p:nvPr/>
        </p:nvGrpSpPr>
        <p:grpSpPr>
          <a:xfrm>
            <a:off x="3326503" y="2303585"/>
            <a:ext cx="2733703" cy="3120312"/>
            <a:chOff x="3326503" y="2303585"/>
            <a:chExt cx="2733703" cy="3120312"/>
          </a:xfrm>
        </p:grpSpPr>
        <p:pic>
          <p:nvPicPr>
            <p:cNvPr id="7" name="Picture 6" descr="Illustration of genetic and epigenetic effects">
              <a:extLst>
                <a:ext uri="{FF2B5EF4-FFF2-40B4-BE49-F238E27FC236}">
                  <a16:creationId xmlns:a16="http://schemas.microsoft.com/office/drawing/2014/main" id="{70F12041-8082-E243-B33D-AD356C6775A6}"/>
                </a:ext>
              </a:extLst>
            </p:cNvPr>
            <p:cNvPicPr>
              <a:picLocks noChangeAspect="1"/>
            </p:cNvPicPr>
            <p:nvPr/>
          </p:nvPicPr>
          <p:blipFill>
            <a:blip r:embed="rId4"/>
            <a:stretch>
              <a:fillRect/>
            </a:stretch>
          </p:blipFill>
          <p:spPr>
            <a:xfrm rot="2278363">
              <a:off x="3326503" y="3303316"/>
              <a:ext cx="2732760" cy="1678416"/>
            </a:xfrm>
            <a:prstGeom prst="rect">
              <a:avLst/>
            </a:prstGeom>
          </p:spPr>
        </p:pic>
        <p:sp>
          <p:nvSpPr>
            <p:cNvPr id="6" name="Rounded Rectangle 5">
              <a:extLst>
                <a:ext uri="{FF2B5EF4-FFF2-40B4-BE49-F238E27FC236}">
                  <a16:creationId xmlns:a16="http://schemas.microsoft.com/office/drawing/2014/main" id="{9C96FCE3-080D-F448-BD22-A3CDC73B3046}"/>
                </a:ext>
              </a:extLst>
            </p:cNvPr>
            <p:cNvSpPr/>
            <p:nvPr/>
          </p:nvSpPr>
          <p:spPr>
            <a:xfrm>
              <a:off x="3499886" y="2303585"/>
              <a:ext cx="2560320" cy="3120312"/>
            </a:xfrm>
            <a:prstGeom prst="roundRect">
              <a:avLst/>
            </a:prstGeom>
            <a:noFill/>
            <a:ln w="38100">
              <a:solidFill>
                <a:srgbClr val="009D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Genetic and Epigenetic</a:t>
              </a: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dirty="0">
                <a:solidFill>
                  <a:schemeClr val="tx1"/>
                </a:solidFill>
              </a:endParaRPr>
            </a:p>
            <a:p>
              <a:endParaRPr lang="en-US" sz="2400" dirty="0">
                <a:solidFill>
                  <a:schemeClr val="tx1"/>
                </a:solidFill>
              </a:endParaRPr>
            </a:p>
            <a:p>
              <a:endParaRPr lang="en-US" sz="2400" dirty="0">
                <a:solidFill>
                  <a:schemeClr val="tx1"/>
                </a:solidFill>
              </a:endParaRPr>
            </a:p>
          </p:txBody>
        </p:sp>
      </p:grpSp>
      <p:grpSp>
        <p:nvGrpSpPr>
          <p:cNvPr id="9" name="Group 8" descr="Figure depicting the Microbiome as homeostasis and dysbiosis with pathobiont expansion, reduced diversity and loss of beneficial microbes characterizing the latter">
            <a:extLst>
              <a:ext uri="{FF2B5EF4-FFF2-40B4-BE49-F238E27FC236}">
                <a16:creationId xmlns:a16="http://schemas.microsoft.com/office/drawing/2014/main" id="{3882C025-D072-322E-457C-F1AE63C2423F}"/>
              </a:ext>
            </a:extLst>
          </p:cNvPr>
          <p:cNvGrpSpPr/>
          <p:nvPr/>
        </p:nvGrpSpPr>
        <p:grpSpPr>
          <a:xfrm>
            <a:off x="6286359" y="2303585"/>
            <a:ext cx="2560320" cy="3120312"/>
            <a:chOff x="6286359" y="2303585"/>
            <a:chExt cx="2560320" cy="3120312"/>
          </a:xfrm>
        </p:grpSpPr>
        <p:pic>
          <p:nvPicPr>
            <p:cNvPr id="3074" name="Picture 2" descr="What is the Gut Microbiome? - Standard Process Blog">
              <a:extLst>
                <a:ext uri="{FF2B5EF4-FFF2-40B4-BE49-F238E27FC236}">
                  <a16:creationId xmlns:a16="http://schemas.microsoft.com/office/drawing/2014/main" id="{96967272-2BF5-8A46-97BB-4F4259000F6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189" t="3740" r="9845" b="-1"/>
            <a:stretch/>
          </p:blipFill>
          <p:spPr bwMode="auto">
            <a:xfrm>
              <a:off x="6340737" y="3219030"/>
              <a:ext cx="2381817" cy="1863608"/>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a:extLst>
                <a:ext uri="{FF2B5EF4-FFF2-40B4-BE49-F238E27FC236}">
                  <a16:creationId xmlns:a16="http://schemas.microsoft.com/office/drawing/2014/main" id="{256C5C3D-7C07-DC44-B38C-E3E56F8E5DF8}"/>
                </a:ext>
              </a:extLst>
            </p:cNvPr>
            <p:cNvSpPr/>
            <p:nvPr/>
          </p:nvSpPr>
          <p:spPr>
            <a:xfrm>
              <a:off x="6286359" y="2303585"/>
              <a:ext cx="2560320" cy="3120312"/>
            </a:xfrm>
            <a:prstGeom prst="roundRect">
              <a:avLst/>
            </a:prstGeom>
            <a:noFill/>
            <a:ln w="38100">
              <a:solidFill>
                <a:srgbClr val="009D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Microbiome</a:t>
              </a: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dirty="0">
                <a:solidFill>
                  <a:schemeClr val="tx1"/>
                </a:solidFill>
              </a:endParaRPr>
            </a:p>
            <a:p>
              <a:endParaRPr lang="en-US" sz="2400" dirty="0">
                <a:solidFill>
                  <a:schemeClr val="tx1"/>
                </a:solidFill>
              </a:endParaRPr>
            </a:p>
            <a:p>
              <a:endParaRPr lang="en-US" sz="2400" dirty="0">
                <a:solidFill>
                  <a:schemeClr val="tx1"/>
                </a:solidFill>
              </a:endParaRPr>
            </a:p>
          </p:txBody>
        </p:sp>
      </p:grpSp>
      <p:grpSp>
        <p:nvGrpSpPr>
          <p:cNvPr id="5" name="Group 4" descr="Figure depicting Neuroplasticity going from Normal with dense neural branching to Stressed with sparse neural branching">
            <a:extLst>
              <a:ext uri="{FF2B5EF4-FFF2-40B4-BE49-F238E27FC236}">
                <a16:creationId xmlns:a16="http://schemas.microsoft.com/office/drawing/2014/main" id="{E18C5F53-3963-1E1D-F083-4C0A3F6EA136}"/>
              </a:ext>
            </a:extLst>
          </p:cNvPr>
          <p:cNvGrpSpPr/>
          <p:nvPr/>
        </p:nvGrpSpPr>
        <p:grpSpPr>
          <a:xfrm>
            <a:off x="9010721" y="2303585"/>
            <a:ext cx="2731015" cy="3120312"/>
            <a:chOff x="9010721" y="2303585"/>
            <a:chExt cx="2731015" cy="3120312"/>
          </a:xfrm>
        </p:grpSpPr>
        <p:pic>
          <p:nvPicPr>
            <p:cNvPr id="8" name="Picture 7" descr="Illustration of normal dense neural branching vs stressed sparse neural branching">
              <a:extLst>
                <a:ext uri="{FF2B5EF4-FFF2-40B4-BE49-F238E27FC236}">
                  <a16:creationId xmlns:a16="http://schemas.microsoft.com/office/drawing/2014/main" id="{40455B96-356D-7E4E-A8D0-F8EBEA1AD9F6}"/>
                </a:ext>
              </a:extLst>
            </p:cNvPr>
            <p:cNvPicPr>
              <a:picLocks noChangeAspect="1"/>
            </p:cNvPicPr>
            <p:nvPr/>
          </p:nvPicPr>
          <p:blipFill rotWithShape="1">
            <a:blip r:embed="rId6"/>
            <a:srcRect t="14543"/>
            <a:stretch/>
          </p:blipFill>
          <p:spPr>
            <a:xfrm>
              <a:off x="9010721" y="3449678"/>
              <a:ext cx="2731015" cy="1159585"/>
            </a:xfrm>
            <a:prstGeom prst="rect">
              <a:avLst/>
            </a:prstGeom>
          </p:spPr>
        </p:pic>
        <p:sp>
          <p:nvSpPr>
            <p:cNvPr id="17" name="Rounded Rectangle 16">
              <a:extLst>
                <a:ext uri="{FF2B5EF4-FFF2-40B4-BE49-F238E27FC236}">
                  <a16:creationId xmlns:a16="http://schemas.microsoft.com/office/drawing/2014/main" id="{3650476E-6E8D-9044-B0A9-01ABAB70C1E9}"/>
                </a:ext>
              </a:extLst>
            </p:cNvPr>
            <p:cNvSpPr/>
            <p:nvPr/>
          </p:nvSpPr>
          <p:spPr>
            <a:xfrm>
              <a:off x="9096069" y="2303585"/>
              <a:ext cx="2560320" cy="3120312"/>
            </a:xfrm>
            <a:prstGeom prst="roundRect">
              <a:avLst/>
            </a:prstGeom>
            <a:noFill/>
            <a:ln w="38100">
              <a:solidFill>
                <a:srgbClr val="009D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Neuroplasticity</a:t>
              </a: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sz="2400" b="1" dirty="0">
                <a:solidFill>
                  <a:schemeClr val="tx1"/>
                </a:solidFill>
              </a:endParaRPr>
            </a:p>
            <a:p>
              <a:pPr algn="ctr"/>
              <a:endParaRPr lang="en-US" dirty="0">
                <a:solidFill>
                  <a:schemeClr val="tx1"/>
                </a:solidFill>
              </a:endParaRPr>
            </a:p>
            <a:p>
              <a:endParaRPr lang="en-US" sz="2400" dirty="0">
                <a:solidFill>
                  <a:schemeClr val="tx1"/>
                </a:solidFill>
              </a:endParaRPr>
            </a:p>
            <a:p>
              <a:endParaRPr lang="en-US" sz="2400" dirty="0">
                <a:solidFill>
                  <a:schemeClr val="tx1"/>
                </a:solidFill>
              </a:endParaRPr>
            </a:p>
          </p:txBody>
        </p:sp>
      </p:grpSp>
      <p:sp>
        <p:nvSpPr>
          <p:cNvPr id="12" name="Footer Placeholder 93">
            <a:extLst>
              <a:ext uri="{FF2B5EF4-FFF2-40B4-BE49-F238E27FC236}">
                <a16:creationId xmlns:a16="http://schemas.microsoft.com/office/drawing/2014/main" id="{18D8C32D-3A0E-7146-85CD-4F92EE6037E1}"/>
              </a:ext>
            </a:extLst>
          </p:cNvPr>
          <p:cNvSpPr txBox="1">
            <a:spLocks/>
          </p:cNvSpPr>
          <p:nvPr/>
        </p:nvSpPr>
        <p:spPr bwMode="auto">
          <a:xfrm>
            <a:off x="568035" y="6384094"/>
            <a:ext cx="6602460" cy="215444"/>
          </a:xfrm>
          <a:prstGeom prst="rect">
            <a:avLst/>
          </a:prstGeom>
          <a:noFill/>
          <a:ln w="19050" algn="ctr">
            <a:noFill/>
            <a:miter lim="800000"/>
            <a:headEnd/>
            <a:tailEnd/>
          </a:ln>
        </p:spPr>
        <p:txBody>
          <a:bodyPr vert="horz" wrap="square" lIns="0" tIns="0" rIns="0" bIns="0" rtlCol="0" anchor="b" anchorCtr="0">
            <a:spAutoFit/>
          </a:bodyPr>
          <a:lstStyle>
            <a:defPPr>
              <a:defRPr lang="en-US"/>
            </a:defPPr>
            <a:lvl1pPr marL="0" algn="l" defTabSz="914400" rtl="0" eaLnBrk="1" latinLnBrk="0" hangingPunct="1">
              <a:defRPr sz="700" i="0" kern="1200">
                <a:solidFill>
                  <a:schemeClr val="tx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mj-lt"/>
                <a:cs typeface="Arial"/>
              </a:rPr>
              <a:t>Hertzman. </a:t>
            </a:r>
            <a:r>
              <a:rPr lang="en-US" sz="1400" i="1" dirty="0">
                <a:latin typeface="+mj-lt"/>
                <a:cs typeface="Arial"/>
              </a:rPr>
              <a:t>PNAS. </a:t>
            </a:r>
            <a:r>
              <a:rPr lang="en-US" sz="1400" dirty="0">
                <a:latin typeface="+mj-lt"/>
                <a:cs typeface="Arial"/>
              </a:rPr>
              <a:t>(2012) </a:t>
            </a:r>
          </a:p>
        </p:txBody>
      </p:sp>
    </p:spTree>
    <p:extLst>
      <p:ext uri="{BB962C8B-B14F-4D97-AF65-F5344CB8AC3E}">
        <p14:creationId xmlns:p14="http://schemas.microsoft.com/office/powerpoint/2010/main" val="2704281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1917</TotalTime>
  <Words>974</Words>
  <Application>Microsoft Macintosh PowerPoint</Application>
  <PresentationFormat>Widescreen</PresentationFormat>
  <Paragraphs>150</Paragraphs>
  <Slides>19</Slides>
  <Notes>17</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Aptos</vt:lpstr>
      <vt:lpstr>Aptos Display</vt:lpstr>
      <vt:lpstr>Arial</vt:lpstr>
      <vt:lpstr>Avenir</vt:lpstr>
      <vt:lpstr>Calibri</vt:lpstr>
      <vt:lpstr>Calibri Light</vt:lpstr>
      <vt:lpstr>Garamond</vt:lpstr>
      <vt:lpstr>Georgia</vt:lpstr>
      <vt:lpstr>Lato</vt:lpstr>
      <vt:lpstr>Palatino</vt:lpstr>
      <vt:lpstr>Times</vt:lpstr>
      <vt:lpstr>Office Theme</vt:lpstr>
      <vt:lpstr>1_Office Theme</vt:lpstr>
      <vt:lpstr> Measuring the Cumulative Biological Impact of Psychosocial Stress and Chemical Exposures</vt:lpstr>
      <vt:lpstr>Interaction of Intrinsic and Extrinsic Factors Across the Lifetime</vt:lpstr>
      <vt:lpstr>How Intrinsic and Extrinsic Factors Influence Risk of an Adverse Outcome</vt:lpstr>
      <vt:lpstr>Cumulative Impacts are the totality of exposures to combinations of chemical and nonchemical stressors and their effects on health and quality-of-life outcome. (U.S.  EPA 2022)</vt:lpstr>
      <vt:lpstr>Community and Individual Stressors/Buffers Influence Susceptibility to Environmental Hazards</vt:lpstr>
      <vt:lpstr>Community and Individual Stressors/Buffers Influence Susceptibility to Environmental Hazards 2</vt:lpstr>
      <vt:lpstr>Simultaneously Exposure to PFAS and Psychosocial Stressors Associated with Reduced Birthweight</vt:lpstr>
      <vt:lpstr>Community and Individual Stressors/Buffers Influence Susceptibility to Environmental Hazards 3</vt:lpstr>
      <vt:lpstr>Biological Embedding of Social Environment </vt:lpstr>
      <vt:lpstr>Allostatic Load (AL)</vt:lpstr>
      <vt:lpstr>Measuring Allostatic Load (AL)</vt:lpstr>
      <vt:lpstr>Relationship Between PFAS and CRH levels in Mid-gestation Stronger Among Women Who Experienced Stress</vt:lpstr>
      <vt:lpstr>Non-chemical Stressors Frequently Examined in Pediatric Studies</vt:lpstr>
      <vt:lpstr>Assessment of Allostatic Load</vt:lpstr>
      <vt:lpstr>Chemical and Non-Chemical Exposures Have Been Associated with Telomere Length</vt:lpstr>
      <vt:lpstr>Social Context Domain Modified the Relationship Between PM2.5 and Shorter Telomere Length</vt:lpstr>
      <vt:lpstr>Future Directions: Using Exposomics to Assess Cumulative Risk</vt:lpstr>
      <vt:lpstr>DSS: EXPAND-Asthma Cohort</vt:lpstr>
      <vt:lpstr>Questions?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Rosemarie De La Rosa</dc:creator>
  <cp:lastModifiedBy>Cliona McHale</cp:lastModifiedBy>
  <cp:revision>97</cp:revision>
  <dcterms:created xsi:type="dcterms:W3CDTF">2025-02-26T20:01:09Z</dcterms:created>
  <dcterms:modified xsi:type="dcterms:W3CDTF">2025-03-11T18:11:20Z</dcterms:modified>
</cp:coreProperties>
</file>