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3254" r:id="rId3"/>
    <p:sldId id="553" r:id="rId4"/>
    <p:sldId id="555" r:id="rId5"/>
    <p:sldId id="3248" r:id="rId6"/>
    <p:sldId id="558" r:id="rId7"/>
    <p:sldId id="3267" r:id="rId8"/>
    <p:sldId id="3278" r:id="rId9"/>
    <p:sldId id="3263" r:id="rId10"/>
    <p:sldId id="3275" r:id="rId11"/>
    <p:sldId id="3276" r:id="rId12"/>
    <p:sldId id="3277"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1"/>
    <p:restoredTop sz="94684"/>
  </p:normalViewPr>
  <p:slideViewPr>
    <p:cSldViewPr snapToGrid="0">
      <p:cViewPr varScale="1">
        <p:scale>
          <a:sx n="92" d="100"/>
          <a:sy n="92" d="100"/>
        </p:scale>
        <p:origin x="184"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0C601B-9FAF-F748-8715-B2EE077F35CF}" type="datetimeFigureOut">
              <a:rPr lang="en-US" smtClean="0"/>
              <a:t>4/14/25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3BD41-5839-8443-9F48-8E491FA0B1AF}" type="slidenum">
              <a:rPr lang="en-US" smtClean="0"/>
              <a:t>‹#›</a:t>
            </a:fld>
            <a:endParaRPr lang="en-US"/>
          </a:p>
        </p:txBody>
      </p:sp>
    </p:spTree>
    <p:extLst>
      <p:ext uri="{BB962C8B-B14F-4D97-AF65-F5344CB8AC3E}">
        <p14:creationId xmlns:p14="http://schemas.microsoft.com/office/powerpoint/2010/main" val="3641456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Controlled but reductionist vs. biomimetic but high variability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Renewable well characterized cell source but potentially questionable cell maturity vs. Mature patient specific cells but with high batch to batch variability</a:t>
            </a:r>
          </a:p>
          <a:p>
            <a:endParaRPr lang="en-US" dirty="0"/>
          </a:p>
        </p:txBody>
      </p:sp>
      <p:sp>
        <p:nvSpPr>
          <p:cNvPr id="4" name="Slide Number Placeholder 3"/>
          <p:cNvSpPr>
            <a:spLocks noGrp="1"/>
          </p:cNvSpPr>
          <p:nvPr>
            <p:ph type="sldNum" sz="quarter" idx="5"/>
          </p:nvPr>
        </p:nvSpPr>
        <p:spPr/>
        <p:txBody>
          <a:bodyPr/>
          <a:lstStyle/>
          <a:p>
            <a:fld id="{D1C2263B-BB11-AE46-9F36-DB56CCF3B8A8}" type="slidenum">
              <a:rPr lang="en-US" smtClean="0"/>
              <a:t>2</a:t>
            </a:fld>
            <a:endParaRPr lang="en-US"/>
          </a:p>
        </p:txBody>
      </p:sp>
    </p:spTree>
    <p:extLst>
      <p:ext uri="{BB962C8B-B14F-4D97-AF65-F5344CB8AC3E}">
        <p14:creationId xmlns:p14="http://schemas.microsoft.com/office/powerpoint/2010/main" val="2522367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a:t>
            </a:r>
          </a:p>
          <a:p>
            <a:endParaRPr lang="en-US" dirty="0"/>
          </a:p>
        </p:txBody>
      </p:sp>
      <p:sp>
        <p:nvSpPr>
          <p:cNvPr id="4" name="Slide Number Placeholder 3"/>
          <p:cNvSpPr>
            <a:spLocks noGrp="1"/>
          </p:cNvSpPr>
          <p:nvPr>
            <p:ph type="sldNum" sz="quarter" idx="5"/>
          </p:nvPr>
        </p:nvSpPr>
        <p:spPr/>
        <p:txBody>
          <a:bodyPr/>
          <a:lstStyle/>
          <a:p>
            <a:fld id="{ABBBCCFE-8DED-664B-93AB-F56404DABCA0}" type="slidenum">
              <a:rPr lang="en-US" smtClean="0"/>
              <a:t>3</a:t>
            </a:fld>
            <a:endParaRPr lang="en-US"/>
          </a:p>
        </p:txBody>
      </p:sp>
    </p:spTree>
    <p:extLst>
      <p:ext uri="{BB962C8B-B14F-4D97-AF65-F5344CB8AC3E}">
        <p14:creationId xmlns:p14="http://schemas.microsoft.com/office/powerpoint/2010/main" val="272944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5FB758-FA5F-B346-81C0-D0A8FB878D2B}" type="slidenum">
              <a:rPr lang="en-US" smtClean="0"/>
              <a:t>5</a:t>
            </a:fld>
            <a:endParaRPr lang="en-US"/>
          </a:p>
        </p:txBody>
      </p:sp>
    </p:spTree>
    <p:extLst>
      <p:ext uri="{BB962C8B-B14F-4D97-AF65-F5344CB8AC3E}">
        <p14:creationId xmlns:p14="http://schemas.microsoft.com/office/powerpoint/2010/main" val="3864321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A2E86-D796-BB20-B4D0-CD9E40AB8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15C2A-7458-B3AB-8532-6229F9429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2BF4DC-4E40-5656-A5E9-29E85C1519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8154C3-D598-500C-9F38-E81E40E14A48}"/>
              </a:ext>
            </a:extLst>
          </p:cNvPr>
          <p:cNvSpPr>
            <a:spLocks noGrp="1"/>
          </p:cNvSpPr>
          <p:nvPr>
            <p:ph type="sldNum" sz="quarter" idx="5"/>
          </p:nvPr>
        </p:nvSpPr>
        <p:spPr/>
        <p:txBody>
          <a:bodyPr/>
          <a:lstStyle/>
          <a:p>
            <a:fld id="{0143BD41-5839-8443-9F48-8E491FA0B1AF}" type="slidenum">
              <a:rPr lang="en-US" smtClean="0"/>
              <a:t>8</a:t>
            </a:fld>
            <a:endParaRPr lang="en-US"/>
          </a:p>
        </p:txBody>
      </p:sp>
    </p:spTree>
    <p:extLst>
      <p:ext uri="{BB962C8B-B14F-4D97-AF65-F5344CB8AC3E}">
        <p14:creationId xmlns:p14="http://schemas.microsoft.com/office/powerpoint/2010/main" val="3086684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43BD41-5839-8443-9F48-8E491FA0B1AF}" type="slidenum">
              <a:rPr lang="en-US" smtClean="0"/>
              <a:t>9</a:t>
            </a:fld>
            <a:endParaRPr lang="en-US"/>
          </a:p>
        </p:txBody>
      </p:sp>
    </p:spTree>
    <p:extLst>
      <p:ext uri="{BB962C8B-B14F-4D97-AF65-F5344CB8AC3E}">
        <p14:creationId xmlns:p14="http://schemas.microsoft.com/office/powerpoint/2010/main" val="2104145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CB3C4-515C-5FF6-8805-119E1A654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72FF5-A84B-D144-BF2A-7CEFA2D787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874FF-C5CC-3C25-1A95-D69AB1AD8B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80D907-7737-4868-0914-4F1FBD9BBDD5}"/>
              </a:ext>
            </a:extLst>
          </p:cNvPr>
          <p:cNvSpPr>
            <a:spLocks noGrp="1"/>
          </p:cNvSpPr>
          <p:nvPr>
            <p:ph type="sldNum" sz="quarter" idx="5"/>
          </p:nvPr>
        </p:nvSpPr>
        <p:spPr/>
        <p:txBody>
          <a:bodyPr/>
          <a:lstStyle/>
          <a:p>
            <a:fld id="{0143BD41-5839-8443-9F48-8E491FA0B1AF}" type="slidenum">
              <a:rPr lang="en-US" smtClean="0"/>
              <a:t>10</a:t>
            </a:fld>
            <a:endParaRPr lang="en-US"/>
          </a:p>
        </p:txBody>
      </p:sp>
    </p:spTree>
    <p:extLst>
      <p:ext uri="{BB962C8B-B14F-4D97-AF65-F5344CB8AC3E}">
        <p14:creationId xmlns:p14="http://schemas.microsoft.com/office/powerpoint/2010/main" val="2942717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09DF9-F673-DE8B-1688-D3F1F97C1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7929D-3934-E57A-74F0-64F503800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B128F-96BC-67C7-E82D-F5FB993785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BEC488-D956-EE9A-67A3-A3AEC4BC2A89}"/>
              </a:ext>
            </a:extLst>
          </p:cNvPr>
          <p:cNvSpPr>
            <a:spLocks noGrp="1"/>
          </p:cNvSpPr>
          <p:nvPr>
            <p:ph type="sldNum" sz="quarter" idx="5"/>
          </p:nvPr>
        </p:nvSpPr>
        <p:spPr/>
        <p:txBody>
          <a:bodyPr/>
          <a:lstStyle/>
          <a:p>
            <a:fld id="{0143BD41-5839-8443-9F48-8E491FA0B1AF}" type="slidenum">
              <a:rPr lang="en-US" smtClean="0"/>
              <a:t>11</a:t>
            </a:fld>
            <a:endParaRPr lang="en-US"/>
          </a:p>
        </p:txBody>
      </p:sp>
    </p:spTree>
    <p:extLst>
      <p:ext uri="{BB962C8B-B14F-4D97-AF65-F5344CB8AC3E}">
        <p14:creationId xmlns:p14="http://schemas.microsoft.com/office/powerpoint/2010/main" val="2995588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1F084-E559-3A34-3AE2-B6A14234C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9EA05-6C30-5298-26AD-52AA3AACA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E084D6-AF29-DE2A-656F-490C155CBD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D8D4A9-8038-B54C-234D-89E3F4A68245}"/>
              </a:ext>
            </a:extLst>
          </p:cNvPr>
          <p:cNvSpPr>
            <a:spLocks noGrp="1"/>
          </p:cNvSpPr>
          <p:nvPr>
            <p:ph type="sldNum" sz="quarter" idx="5"/>
          </p:nvPr>
        </p:nvSpPr>
        <p:spPr/>
        <p:txBody>
          <a:bodyPr/>
          <a:lstStyle/>
          <a:p>
            <a:fld id="{0143BD41-5839-8443-9F48-8E491FA0B1AF}" type="slidenum">
              <a:rPr lang="en-US" smtClean="0"/>
              <a:t>12</a:t>
            </a:fld>
            <a:endParaRPr lang="en-US"/>
          </a:p>
        </p:txBody>
      </p:sp>
    </p:spTree>
    <p:extLst>
      <p:ext uri="{BB962C8B-B14F-4D97-AF65-F5344CB8AC3E}">
        <p14:creationId xmlns:p14="http://schemas.microsoft.com/office/powerpoint/2010/main" val="7409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93ED-AB8F-C8CC-08C1-85282A4B9B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8AFFA1-9195-DDF0-A370-79847D49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B95D26-D4DE-DE90-BBB4-7364512137D6}"/>
              </a:ext>
            </a:extLst>
          </p:cNvPr>
          <p:cNvSpPr>
            <a:spLocks noGrp="1"/>
          </p:cNvSpPr>
          <p:nvPr>
            <p:ph type="dt" sz="half" idx="10"/>
          </p:nvPr>
        </p:nvSpPr>
        <p:spPr/>
        <p:txBody>
          <a:bodyPr/>
          <a:lstStyle/>
          <a:p>
            <a:fld id="{C48D3E2A-B2E8-B24D-826A-124A4304EE06}" type="datetimeFigureOut">
              <a:rPr lang="en-US" smtClean="0"/>
              <a:t>4/14/25</a:t>
            </a:fld>
            <a:endParaRPr lang="en-US"/>
          </a:p>
        </p:txBody>
      </p:sp>
      <p:sp>
        <p:nvSpPr>
          <p:cNvPr id="5" name="Footer Placeholder 4">
            <a:extLst>
              <a:ext uri="{FF2B5EF4-FFF2-40B4-BE49-F238E27FC236}">
                <a16:creationId xmlns:a16="http://schemas.microsoft.com/office/drawing/2014/main" id="{A5FE98A4-59DB-52D7-4EBF-6B4376410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8FD78-6147-22CA-9B58-7E079E7E19FA}"/>
              </a:ext>
            </a:extLst>
          </p:cNvPr>
          <p:cNvSpPr>
            <a:spLocks noGrp="1"/>
          </p:cNvSpPr>
          <p:nvPr>
            <p:ph type="sldNum" sz="quarter" idx="12"/>
          </p:nvPr>
        </p:nvSpPr>
        <p:spPr/>
        <p:txBody>
          <a:bodyPr/>
          <a:lstStyle/>
          <a:p>
            <a:fld id="{D212CEF6-7BFB-A64B-AF9D-B53A43EF9161}" type="slidenum">
              <a:rPr lang="en-US" smtClean="0"/>
              <a:t>‹#›</a:t>
            </a:fld>
            <a:endParaRPr lang="en-US"/>
          </a:p>
        </p:txBody>
      </p:sp>
    </p:spTree>
    <p:extLst>
      <p:ext uri="{BB962C8B-B14F-4D97-AF65-F5344CB8AC3E}">
        <p14:creationId xmlns:p14="http://schemas.microsoft.com/office/powerpoint/2010/main" val="2648888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1F701-D8BB-1493-7962-9E4D2DFD3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3AE408-2CD3-ABE7-3005-94115778DA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750EE-E966-116D-C092-F66FED21D446}"/>
              </a:ext>
            </a:extLst>
          </p:cNvPr>
          <p:cNvSpPr>
            <a:spLocks noGrp="1"/>
          </p:cNvSpPr>
          <p:nvPr>
            <p:ph type="dt" sz="half" idx="10"/>
          </p:nvPr>
        </p:nvSpPr>
        <p:spPr/>
        <p:txBody>
          <a:bodyPr/>
          <a:lstStyle/>
          <a:p>
            <a:fld id="{C48D3E2A-B2E8-B24D-826A-124A4304EE06}" type="datetimeFigureOut">
              <a:rPr lang="en-US" smtClean="0"/>
              <a:t>4/14/25</a:t>
            </a:fld>
            <a:endParaRPr lang="en-US"/>
          </a:p>
        </p:txBody>
      </p:sp>
      <p:sp>
        <p:nvSpPr>
          <p:cNvPr id="5" name="Footer Placeholder 4">
            <a:extLst>
              <a:ext uri="{FF2B5EF4-FFF2-40B4-BE49-F238E27FC236}">
                <a16:creationId xmlns:a16="http://schemas.microsoft.com/office/drawing/2014/main" id="{6F0B222E-2EC6-38B3-EF44-C4989FC32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BC836-2BC3-A399-B1D3-C6D2092748AC}"/>
              </a:ext>
            </a:extLst>
          </p:cNvPr>
          <p:cNvSpPr>
            <a:spLocks noGrp="1"/>
          </p:cNvSpPr>
          <p:nvPr>
            <p:ph type="sldNum" sz="quarter" idx="12"/>
          </p:nvPr>
        </p:nvSpPr>
        <p:spPr/>
        <p:txBody>
          <a:bodyPr/>
          <a:lstStyle/>
          <a:p>
            <a:fld id="{D212CEF6-7BFB-A64B-AF9D-B53A43EF9161}" type="slidenum">
              <a:rPr lang="en-US" smtClean="0"/>
              <a:t>‹#›</a:t>
            </a:fld>
            <a:endParaRPr lang="en-US"/>
          </a:p>
        </p:txBody>
      </p:sp>
    </p:spTree>
    <p:extLst>
      <p:ext uri="{BB962C8B-B14F-4D97-AF65-F5344CB8AC3E}">
        <p14:creationId xmlns:p14="http://schemas.microsoft.com/office/powerpoint/2010/main" val="108958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10207E-42F9-CEA8-135C-6061D7EC38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552EC3-A080-F962-624A-8D418B4AE1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C85F6-E5E5-3324-43AF-24B433868827}"/>
              </a:ext>
            </a:extLst>
          </p:cNvPr>
          <p:cNvSpPr>
            <a:spLocks noGrp="1"/>
          </p:cNvSpPr>
          <p:nvPr>
            <p:ph type="dt" sz="half" idx="10"/>
          </p:nvPr>
        </p:nvSpPr>
        <p:spPr/>
        <p:txBody>
          <a:bodyPr/>
          <a:lstStyle/>
          <a:p>
            <a:fld id="{C48D3E2A-B2E8-B24D-826A-124A4304EE06}" type="datetimeFigureOut">
              <a:rPr lang="en-US" smtClean="0"/>
              <a:t>4/14/25</a:t>
            </a:fld>
            <a:endParaRPr lang="en-US"/>
          </a:p>
        </p:txBody>
      </p:sp>
      <p:sp>
        <p:nvSpPr>
          <p:cNvPr id="5" name="Footer Placeholder 4">
            <a:extLst>
              <a:ext uri="{FF2B5EF4-FFF2-40B4-BE49-F238E27FC236}">
                <a16:creationId xmlns:a16="http://schemas.microsoft.com/office/drawing/2014/main" id="{DB743F52-76B7-56B9-0EF6-B83901B5DE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F3DFA-16B7-2117-480F-AA0A8975836E}"/>
              </a:ext>
            </a:extLst>
          </p:cNvPr>
          <p:cNvSpPr>
            <a:spLocks noGrp="1"/>
          </p:cNvSpPr>
          <p:nvPr>
            <p:ph type="sldNum" sz="quarter" idx="12"/>
          </p:nvPr>
        </p:nvSpPr>
        <p:spPr/>
        <p:txBody>
          <a:bodyPr/>
          <a:lstStyle/>
          <a:p>
            <a:fld id="{D212CEF6-7BFB-A64B-AF9D-B53A43EF9161}" type="slidenum">
              <a:rPr lang="en-US" smtClean="0"/>
              <a:t>‹#›</a:t>
            </a:fld>
            <a:endParaRPr lang="en-US"/>
          </a:p>
        </p:txBody>
      </p:sp>
    </p:spTree>
    <p:extLst>
      <p:ext uri="{BB962C8B-B14F-4D97-AF65-F5344CB8AC3E}">
        <p14:creationId xmlns:p14="http://schemas.microsoft.com/office/powerpoint/2010/main" val="836694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F57EF-A359-EC2A-79DA-B0947C952F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78DF0-1B65-114A-91C7-C8A0249DD6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8506E-4662-FF7F-1140-138F59A0CFB7}"/>
              </a:ext>
            </a:extLst>
          </p:cNvPr>
          <p:cNvSpPr>
            <a:spLocks noGrp="1"/>
          </p:cNvSpPr>
          <p:nvPr>
            <p:ph type="dt" sz="half" idx="10"/>
          </p:nvPr>
        </p:nvSpPr>
        <p:spPr/>
        <p:txBody>
          <a:bodyPr/>
          <a:lstStyle/>
          <a:p>
            <a:fld id="{C48D3E2A-B2E8-B24D-826A-124A4304EE06}" type="datetimeFigureOut">
              <a:rPr lang="en-US" smtClean="0"/>
              <a:t>4/14/25</a:t>
            </a:fld>
            <a:endParaRPr lang="en-US"/>
          </a:p>
        </p:txBody>
      </p:sp>
      <p:sp>
        <p:nvSpPr>
          <p:cNvPr id="5" name="Footer Placeholder 4">
            <a:extLst>
              <a:ext uri="{FF2B5EF4-FFF2-40B4-BE49-F238E27FC236}">
                <a16:creationId xmlns:a16="http://schemas.microsoft.com/office/drawing/2014/main" id="{C4FAF46E-8E9B-3D3E-6E9A-10E5516DC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261EA-92A6-FEB1-D064-055CF9873667}"/>
              </a:ext>
            </a:extLst>
          </p:cNvPr>
          <p:cNvSpPr>
            <a:spLocks noGrp="1"/>
          </p:cNvSpPr>
          <p:nvPr>
            <p:ph type="sldNum" sz="quarter" idx="12"/>
          </p:nvPr>
        </p:nvSpPr>
        <p:spPr/>
        <p:txBody>
          <a:bodyPr/>
          <a:lstStyle/>
          <a:p>
            <a:fld id="{D212CEF6-7BFB-A64B-AF9D-B53A43EF9161}" type="slidenum">
              <a:rPr lang="en-US" smtClean="0"/>
              <a:t>‹#›</a:t>
            </a:fld>
            <a:endParaRPr lang="en-US"/>
          </a:p>
        </p:txBody>
      </p:sp>
    </p:spTree>
    <p:extLst>
      <p:ext uri="{BB962C8B-B14F-4D97-AF65-F5344CB8AC3E}">
        <p14:creationId xmlns:p14="http://schemas.microsoft.com/office/powerpoint/2010/main" val="77103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5F61-95E6-AC9E-1470-63CA147DDF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CDD467-B708-1E1F-275C-DF9DD83558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773B07-D026-8726-3007-56E45A4DF658}"/>
              </a:ext>
            </a:extLst>
          </p:cNvPr>
          <p:cNvSpPr>
            <a:spLocks noGrp="1"/>
          </p:cNvSpPr>
          <p:nvPr>
            <p:ph type="dt" sz="half" idx="10"/>
          </p:nvPr>
        </p:nvSpPr>
        <p:spPr/>
        <p:txBody>
          <a:bodyPr/>
          <a:lstStyle/>
          <a:p>
            <a:fld id="{C48D3E2A-B2E8-B24D-826A-124A4304EE06}" type="datetimeFigureOut">
              <a:rPr lang="en-US" smtClean="0"/>
              <a:t>4/14/25</a:t>
            </a:fld>
            <a:endParaRPr lang="en-US"/>
          </a:p>
        </p:txBody>
      </p:sp>
      <p:sp>
        <p:nvSpPr>
          <p:cNvPr id="5" name="Footer Placeholder 4">
            <a:extLst>
              <a:ext uri="{FF2B5EF4-FFF2-40B4-BE49-F238E27FC236}">
                <a16:creationId xmlns:a16="http://schemas.microsoft.com/office/drawing/2014/main" id="{F7A27012-3CF6-43D5-7B61-8EC367F50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1B8DE6-F9D5-37B9-CB30-85061586271F}"/>
              </a:ext>
            </a:extLst>
          </p:cNvPr>
          <p:cNvSpPr>
            <a:spLocks noGrp="1"/>
          </p:cNvSpPr>
          <p:nvPr>
            <p:ph type="sldNum" sz="quarter" idx="12"/>
          </p:nvPr>
        </p:nvSpPr>
        <p:spPr/>
        <p:txBody>
          <a:bodyPr/>
          <a:lstStyle/>
          <a:p>
            <a:fld id="{D212CEF6-7BFB-A64B-AF9D-B53A43EF9161}" type="slidenum">
              <a:rPr lang="en-US" smtClean="0"/>
              <a:t>‹#›</a:t>
            </a:fld>
            <a:endParaRPr lang="en-US"/>
          </a:p>
        </p:txBody>
      </p:sp>
    </p:spTree>
    <p:extLst>
      <p:ext uri="{BB962C8B-B14F-4D97-AF65-F5344CB8AC3E}">
        <p14:creationId xmlns:p14="http://schemas.microsoft.com/office/powerpoint/2010/main" val="264872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F970-CA5F-0723-4992-A061274374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2486D9-067F-262A-31FD-AC40A69010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8E1CCC-67EC-511D-EC93-926DEED79D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8FFDDE-E1CB-5769-1C06-CF61E23BD381}"/>
              </a:ext>
            </a:extLst>
          </p:cNvPr>
          <p:cNvSpPr>
            <a:spLocks noGrp="1"/>
          </p:cNvSpPr>
          <p:nvPr>
            <p:ph type="dt" sz="half" idx="10"/>
          </p:nvPr>
        </p:nvSpPr>
        <p:spPr/>
        <p:txBody>
          <a:bodyPr/>
          <a:lstStyle/>
          <a:p>
            <a:fld id="{C48D3E2A-B2E8-B24D-826A-124A4304EE06}" type="datetimeFigureOut">
              <a:rPr lang="en-US" smtClean="0"/>
              <a:t>4/14/25</a:t>
            </a:fld>
            <a:endParaRPr lang="en-US"/>
          </a:p>
        </p:txBody>
      </p:sp>
      <p:sp>
        <p:nvSpPr>
          <p:cNvPr id="6" name="Footer Placeholder 5">
            <a:extLst>
              <a:ext uri="{FF2B5EF4-FFF2-40B4-BE49-F238E27FC236}">
                <a16:creationId xmlns:a16="http://schemas.microsoft.com/office/drawing/2014/main" id="{1FA164EC-2FBF-85A2-2499-ACBD4A11EC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E5D367-06DE-13A0-7E3B-C827A7FD02DF}"/>
              </a:ext>
            </a:extLst>
          </p:cNvPr>
          <p:cNvSpPr>
            <a:spLocks noGrp="1"/>
          </p:cNvSpPr>
          <p:nvPr>
            <p:ph type="sldNum" sz="quarter" idx="12"/>
          </p:nvPr>
        </p:nvSpPr>
        <p:spPr/>
        <p:txBody>
          <a:bodyPr/>
          <a:lstStyle/>
          <a:p>
            <a:fld id="{D212CEF6-7BFB-A64B-AF9D-B53A43EF9161}" type="slidenum">
              <a:rPr lang="en-US" smtClean="0"/>
              <a:t>‹#›</a:t>
            </a:fld>
            <a:endParaRPr lang="en-US"/>
          </a:p>
        </p:txBody>
      </p:sp>
    </p:spTree>
    <p:extLst>
      <p:ext uri="{BB962C8B-B14F-4D97-AF65-F5344CB8AC3E}">
        <p14:creationId xmlns:p14="http://schemas.microsoft.com/office/powerpoint/2010/main" val="789649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C789C-D4C5-C69C-5D6F-D4639CBC31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0F2B7A-D340-364A-9922-5597349D2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42E5FE-E1DF-8734-A8B6-7221FAFDDC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75E4A5-6557-F522-269F-FD93AF14D6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3A437B-F7D3-9687-46D2-CF5793ACBD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9FD7AA-6DF2-A0C2-9EEE-575DC15E16F9}"/>
              </a:ext>
            </a:extLst>
          </p:cNvPr>
          <p:cNvSpPr>
            <a:spLocks noGrp="1"/>
          </p:cNvSpPr>
          <p:nvPr>
            <p:ph type="dt" sz="half" idx="10"/>
          </p:nvPr>
        </p:nvSpPr>
        <p:spPr/>
        <p:txBody>
          <a:bodyPr/>
          <a:lstStyle/>
          <a:p>
            <a:fld id="{C48D3E2A-B2E8-B24D-826A-124A4304EE06}" type="datetimeFigureOut">
              <a:rPr lang="en-US" smtClean="0"/>
              <a:t>4/14/25</a:t>
            </a:fld>
            <a:endParaRPr lang="en-US"/>
          </a:p>
        </p:txBody>
      </p:sp>
      <p:sp>
        <p:nvSpPr>
          <p:cNvPr id="8" name="Footer Placeholder 7">
            <a:extLst>
              <a:ext uri="{FF2B5EF4-FFF2-40B4-BE49-F238E27FC236}">
                <a16:creationId xmlns:a16="http://schemas.microsoft.com/office/drawing/2014/main" id="{8E917005-64AF-148A-DA31-A3D7EE2B65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3C6C9B-42FB-78BF-2114-7301488A7A7D}"/>
              </a:ext>
            </a:extLst>
          </p:cNvPr>
          <p:cNvSpPr>
            <a:spLocks noGrp="1"/>
          </p:cNvSpPr>
          <p:nvPr>
            <p:ph type="sldNum" sz="quarter" idx="12"/>
          </p:nvPr>
        </p:nvSpPr>
        <p:spPr/>
        <p:txBody>
          <a:bodyPr/>
          <a:lstStyle/>
          <a:p>
            <a:fld id="{D212CEF6-7BFB-A64B-AF9D-B53A43EF9161}" type="slidenum">
              <a:rPr lang="en-US" smtClean="0"/>
              <a:t>‹#›</a:t>
            </a:fld>
            <a:endParaRPr lang="en-US"/>
          </a:p>
        </p:txBody>
      </p:sp>
    </p:spTree>
    <p:extLst>
      <p:ext uri="{BB962C8B-B14F-4D97-AF65-F5344CB8AC3E}">
        <p14:creationId xmlns:p14="http://schemas.microsoft.com/office/powerpoint/2010/main" val="284151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8F52F-D44D-99BE-4A62-5E62DFB3F5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2C00AE-F7FA-290B-D5B2-E9728D3BAF6B}"/>
              </a:ext>
            </a:extLst>
          </p:cNvPr>
          <p:cNvSpPr>
            <a:spLocks noGrp="1"/>
          </p:cNvSpPr>
          <p:nvPr>
            <p:ph type="dt" sz="half" idx="10"/>
          </p:nvPr>
        </p:nvSpPr>
        <p:spPr/>
        <p:txBody>
          <a:bodyPr/>
          <a:lstStyle/>
          <a:p>
            <a:fld id="{C48D3E2A-B2E8-B24D-826A-124A4304EE06}" type="datetimeFigureOut">
              <a:rPr lang="en-US" smtClean="0"/>
              <a:t>4/14/25</a:t>
            </a:fld>
            <a:endParaRPr lang="en-US"/>
          </a:p>
        </p:txBody>
      </p:sp>
      <p:sp>
        <p:nvSpPr>
          <p:cNvPr id="4" name="Footer Placeholder 3">
            <a:extLst>
              <a:ext uri="{FF2B5EF4-FFF2-40B4-BE49-F238E27FC236}">
                <a16:creationId xmlns:a16="http://schemas.microsoft.com/office/drawing/2014/main" id="{2FA28B73-ABB4-EDA9-950F-3663A90143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927D06-BC20-89C0-B9E0-65EB290B3B2C}"/>
              </a:ext>
            </a:extLst>
          </p:cNvPr>
          <p:cNvSpPr>
            <a:spLocks noGrp="1"/>
          </p:cNvSpPr>
          <p:nvPr>
            <p:ph type="sldNum" sz="quarter" idx="12"/>
          </p:nvPr>
        </p:nvSpPr>
        <p:spPr/>
        <p:txBody>
          <a:bodyPr/>
          <a:lstStyle/>
          <a:p>
            <a:fld id="{D212CEF6-7BFB-A64B-AF9D-B53A43EF9161}" type="slidenum">
              <a:rPr lang="en-US" smtClean="0"/>
              <a:t>‹#›</a:t>
            </a:fld>
            <a:endParaRPr lang="en-US"/>
          </a:p>
        </p:txBody>
      </p:sp>
    </p:spTree>
    <p:extLst>
      <p:ext uri="{BB962C8B-B14F-4D97-AF65-F5344CB8AC3E}">
        <p14:creationId xmlns:p14="http://schemas.microsoft.com/office/powerpoint/2010/main" val="2505034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172E6-218E-A518-78BA-F5905ECCF4A6}"/>
              </a:ext>
            </a:extLst>
          </p:cNvPr>
          <p:cNvSpPr>
            <a:spLocks noGrp="1"/>
          </p:cNvSpPr>
          <p:nvPr>
            <p:ph type="dt" sz="half" idx="10"/>
          </p:nvPr>
        </p:nvSpPr>
        <p:spPr/>
        <p:txBody>
          <a:bodyPr/>
          <a:lstStyle/>
          <a:p>
            <a:fld id="{C48D3E2A-B2E8-B24D-826A-124A4304EE06}" type="datetimeFigureOut">
              <a:rPr lang="en-US" smtClean="0"/>
              <a:t>4/14/25</a:t>
            </a:fld>
            <a:endParaRPr lang="en-US"/>
          </a:p>
        </p:txBody>
      </p:sp>
      <p:sp>
        <p:nvSpPr>
          <p:cNvPr id="3" name="Footer Placeholder 2">
            <a:extLst>
              <a:ext uri="{FF2B5EF4-FFF2-40B4-BE49-F238E27FC236}">
                <a16:creationId xmlns:a16="http://schemas.microsoft.com/office/drawing/2014/main" id="{6ACD1CA6-FC42-BA8F-800A-07AF4378AF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CC8F98-B68A-015B-224D-8BA145A77D5A}"/>
              </a:ext>
            </a:extLst>
          </p:cNvPr>
          <p:cNvSpPr>
            <a:spLocks noGrp="1"/>
          </p:cNvSpPr>
          <p:nvPr>
            <p:ph type="sldNum" sz="quarter" idx="12"/>
          </p:nvPr>
        </p:nvSpPr>
        <p:spPr/>
        <p:txBody>
          <a:bodyPr/>
          <a:lstStyle/>
          <a:p>
            <a:fld id="{D212CEF6-7BFB-A64B-AF9D-B53A43EF9161}" type="slidenum">
              <a:rPr lang="en-US" smtClean="0"/>
              <a:t>‹#›</a:t>
            </a:fld>
            <a:endParaRPr lang="en-US"/>
          </a:p>
        </p:txBody>
      </p:sp>
    </p:spTree>
    <p:extLst>
      <p:ext uri="{BB962C8B-B14F-4D97-AF65-F5344CB8AC3E}">
        <p14:creationId xmlns:p14="http://schemas.microsoft.com/office/powerpoint/2010/main" val="1188723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48858-0E6F-CDC6-516C-23FFB1A0B0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EDFCA-735B-55E5-5F00-4D1ECE7E1B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A69178-5985-3C36-79B7-D5FE89A6D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53FF1C-D9A5-CD4A-A7C7-1005081FAA61}"/>
              </a:ext>
            </a:extLst>
          </p:cNvPr>
          <p:cNvSpPr>
            <a:spLocks noGrp="1"/>
          </p:cNvSpPr>
          <p:nvPr>
            <p:ph type="dt" sz="half" idx="10"/>
          </p:nvPr>
        </p:nvSpPr>
        <p:spPr/>
        <p:txBody>
          <a:bodyPr/>
          <a:lstStyle/>
          <a:p>
            <a:fld id="{C48D3E2A-B2E8-B24D-826A-124A4304EE06}" type="datetimeFigureOut">
              <a:rPr lang="en-US" smtClean="0"/>
              <a:t>4/14/25</a:t>
            </a:fld>
            <a:endParaRPr lang="en-US"/>
          </a:p>
        </p:txBody>
      </p:sp>
      <p:sp>
        <p:nvSpPr>
          <p:cNvPr id="6" name="Footer Placeholder 5">
            <a:extLst>
              <a:ext uri="{FF2B5EF4-FFF2-40B4-BE49-F238E27FC236}">
                <a16:creationId xmlns:a16="http://schemas.microsoft.com/office/drawing/2014/main" id="{565FBE38-A7FA-6D32-4765-6BB4499D9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85E4E-365F-465B-A34A-39D63B87DC90}"/>
              </a:ext>
            </a:extLst>
          </p:cNvPr>
          <p:cNvSpPr>
            <a:spLocks noGrp="1"/>
          </p:cNvSpPr>
          <p:nvPr>
            <p:ph type="sldNum" sz="quarter" idx="12"/>
          </p:nvPr>
        </p:nvSpPr>
        <p:spPr/>
        <p:txBody>
          <a:bodyPr/>
          <a:lstStyle/>
          <a:p>
            <a:fld id="{D212CEF6-7BFB-A64B-AF9D-B53A43EF9161}" type="slidenum">
              <a:rPr lang="en-US" smtClean="0"/>
              <a:t>‹#›</a:t>
            </a:fld>
            <a:endParaRPr lang="en-US"/>
          </a:p>
        </p:txBody>
      </p:sp>
    </p:spTree>
    <p:extLst>
      <p:ext uri="{BB962C8B-B14F-4D97-AF65-F5344CB8AC3E}">
        <p14:creationId xmlns:p14="http://schemas.microsoft.com/office/powerpoint/2010/main" val="2997037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10E2-4EDC-128D-DD05-5B738F5E4E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FA0A1E-6A43-254F-77D2-D6826D937A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C3FF46-38D1-E8F0-4273-2DE23387C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62DA7B-DC6A-AD21-3966-08A19C24A040}"/>
              </a:ext>
            </a:extLst>
          </p:cNvPr>
          <p:cNvSpPr>
            <a:spLocks noGrp="1"/>
          </p:cNvSpPr>
          <p:nvPr>
            <p:ph type="dt" sz="half" idx="10"/>
          </p:nvPr>
        </p:nvSpPr>
        <p:spPr/>
        <p:txBody>
          <a:bodyPr/>
          <a:lstStyle/>
          <a:p>
            <a:fld id="{C48D3E2A-B2E8-B24D-826A-124A4304EE06}" type="datetimeFigureOut">
              <a:rPr lang="en-US" smtClean="0"/>
              <a:t>4/14/25</a:t>
            </a:fld>
            <a:endParaRPr lang="en-US"/>
          </a:p>
        </p:txBody>
      </p:sp>
      <p:sp>
        <p:nvSpPr>
          <p:cNvPr id="6" name="Footer Placeholder 5">
            <a:extLst>
              <a:ext uri="{FF2B5EF4-FFF2-40B4-BE49-F238E27FC236}">
                <a16:creationId xmlns:a16="http://schemas.microsoft.com/office/drawing/2014/main" id="{16A205D8-D471-AD76-F23B-125ABAB71C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41E14-5397-61C1-15A1-5009B496A57B}"/>
              </a:ext>
            </a:extLst>
          </p:cNvPr>
          <p:cNvSpPr>
            <a:spLocks noGrp="1"/>
          </p:cNvSpPr>
          <p:nvPr>
            <p:ph type="sldNum" sz="quarter" idx="12"/>
          </p:nvPr>
        </p:nvSpPr>
        <p:spPr/>
        <p:txBody>
          <a:bodyPr/>
          <a:lstStyle/>
          <a:p>
            <a:fld id="{D212CEF6-7BFB-A64B-AF9D-B53A43EF9161}" type="slidenum">
              <a:rPr lang="en-US" smtClean="0"/>
              <a:t>‹#›</a:t>
            </a:fld>
            <a:endParaRPr lang="en-US"/>
          </a:p>
        </p:txBody>
      </p:sp>
    </p:spTree>
    <p:extLst>
      <p:ext uri="{BB962C8B-B14F-4D97-AF65-F5344CB8AC3E}">
        <p14:creationId xmlns:p14="http://schemas.microsoft.com/office/powerpoint/2010/main" val="354839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656C92-2660-7CB1-58BB-0DFBE5659C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7FA548-1C00-CB38-ADDA-3068EB25CC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8A95F-E596-8156-5C81-FFDA9B21D4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8D3E2A-B2E8-B24D-826A-124A4304EE06}" type="datetimeFigureOut">
              <a:rPr lang="en-US" smtClean="0"/>
              <a:t>4/14/25</a:t>
            </a:fld>
            <a:endParaRPr lang="en-US"/>
          </a:p>
        </p:txBody>
      </p:sp>
      <p:sp>
        <p:nvSpPr>
          <p:cNvPr id="5" name="Footer Placeholder 4">
            <a:extLst>
              <a:ext uri="{FF2B5EF4-FFF2-40B4-BE49-F238E27FC236}">
                <a16:creationId xmlns:a16="http://schemas.microsoft.com/office/drawing/2014/main" id="{CE9EBD1F-F7CE-2422-4515-55DE005CF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89733E6-9167-CAFD-8E32-06AE9CC97E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12CEF6-7BFB-A64B-AF9D-B53A43EF9161}" type="slidenum">
              <a:rPr lang="en-US" smtClean="0"/>
              <a:t>‹#›</a:t>
            </a:fld>
            <a:endParaRPr lang="en-US"/>
          </a:p>
        </p:txBody>
      </p:sp>
    </p:spTree>
    <p:extLst>
      <p:ext uri="{BB962C8B-B14F-4D97-AF65-F5344CB8AC3E}">
        <p14:creationId xmlns:p14="http://schemas.microsoft.com/office/powerpoint/2010/main" val="412598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13"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3.emf"/><Relationship Id="rId12"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emf"/><Relationship Id="rId11" Type="http://schemas.microsoft.com/office/2007/relationships/hdphoto" Target="../media/hdphoto1.wdp"/><Relationship Id="rId5" Type="http://schemas.openxmlformats.org/officeDocument/2006/relationships/image" Target="../media/image11.emf"/><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01EFAA1-59A2-E661-C5AC-DA65A23ECF0F}"/>
              </a:ext>
            </a:extLst>
          </p:cNvPr>
          <p:cNvSpPr>
            <a:spLocks noGrp="1"/>
          </p:cNvSpPr>
          <p:nvPr>
            <p:ph type="ctrTitle"/>
          </p:nvPr>
        </p:nvSpPr>
        <p:spPr>
          <a:xfrm>
            <a:off x="773408" y="992094"/>
            <a:ext cx="3616913" cy="2795160"/>
          </a:xfrm>
        </p:spPr>
        <p:txBody>
          <a:bodyPr>
            <a:normAutofit/>
          </a:bodyPr>
          <a:lstStyle/>
          <a:p>
            <a:r>
              <a:rPr lang="en-US" sz="3400" b="0" i="0" u="none" strike="noStrike">
                <a:effectLst/>
                <a:latin typeface="Helvetica" pitchFamily="2" charset="0"/>
              </a:rPr>
              <a:t>Functional Assessment of Endocrine Milieu using Organ-on-a-Chip </a:t>
            </a:r>
            <a:r>
              <a:rPr lang="en-US" sz="3400">
                <a:latin typeface="Helvetica" pitchFamily="2" charset="0"/>
              </a:rPr>
              <a:t>S</a:t>
            </a:r>
            <a:r>
              <a:rPr lang="en-US" sz="3400" b="0" i="0" u="none" strike="noStrike">
                <a:effectLst/>
                <a:latin typeface="Helvetica" pitchFamily="2" charset="0"/>
              </a:rPr>
              <a:t>ystems</a:t>
            </a:r>
            <a:endParaRPr lang="en-US" sz="3400"/>
          </a:p>
        </p:txBody>
      </p:sp>
      <p:sp>
        <p:nvSpPr>
          <p:cNvPr id="6" name="Subtitle 2">
            <a:extLst>
              <a:ext uri="{FF2B5EF4-FFF2-40B4-BE49-F238E27FC236}">
                <a16:creationId xmlns:a16="http://schemas.microsoft.com/office/drawing/2014/main" id="{94897A44-7917-562C-DE3B-DE78EC34521F}"/>
              </a:ext>
            </a:extLst>
          </p:cNvPr>
          <p:cNvSpPr>
            <a:spLocks noGrp="1"/>
          </p:cNvSpPr>
          <p:nvPr>
            <p:ph type="subTitle" idx="1"/>
          </p:nvPr>
        </p:nvSpPr>
        <p:spPr>
          <a:xfrm>
            <a:off x="996287" y="4121253"/>
            <a:ext cx="3125337" cy="1136843"/>
          </a:xfrm>
        </p:spPr>
        <p:txBody>
          <a:bodyPr>
            <a:normAutofit/>
          </a:bodyPr>
          <a:lstStyle/>
          <a:p>
            <a:r>
              <a:rPr lang="en-US" sz="1100"/>
              <a:t>PFAS COP Meeting</a:t>
            </a:r>
          </a:p>
          <a:p>
            <a:r>
              <a:rPr lang="en-US" sz="1100"/>
              <a:t>04/07/2025</a:t>
            </a:r>
          </a:p>
          <a:p>
            <a:r>
              <a:rPr lang="en-US" sz="1100" b="1" i="1"/>
              <a:t>Andreas Stahl</a:t>
            </a:r>
          </a:p>
          <a:p>
            <a:r>
              <a:rPr lang="en-US" sz="1100" b="1" i="1"/>
              <a:t>UC Berkeley</a:t>
            </a:r>
          </a:p>
        </p:txBody>
      </p:sp>
      <p:pic>
        <p:nvPicPr>
          <p:cNvPr id="11" name="Picture 10" descr="A diagram showing an endocrine organ-on-a-chip in the center in a circle with 4 inputs and 3 outputs. Inputs: PFAS, human serum, drug testing, and human iPSC. Outputs: transcriptomics, aging phenotypes, insulin sensitivity">
            <a:extLst>
              <a:ext uri="{FF2B5EF4-FFF2-40B4-BE49-F238E27FC236}">
                <a16:creationId xmlns:a16="http://schemas.microsoft.com/office/drawing/2014/main" id="{4EBC6B2D-2C51-31FD-700F-E036F61992CE}"/>
              </a:ext>
            </a:extLst>
          </p:cNvPr>
          <p:cNvPicPr>
            <a:picLocks noChangeAspect="1"/>
          </p:cNvPicPr>
          <p:nvPr/>
        </p:nvPicPr>
        <p:blipFill>
          <a:blip r:embed="rId2"/>
          <a:stretch>
            <a:fillRect/>
          </a:stretch>
        </p:blipFill>
        <p:spPr>
          <a:xfrm>
            <a:off x="5492123" y="880883"/>
            <a:ext cx="6596556" cy="4914436"/>
          </a:xfrm>
          <a:prstGeom prst="rect">
            <a:avLst/>
          </a:prstGeom>
        </p:spPr>
      </p:pic>
    </p:spTree>
    <p:extLst>
      <p:ext uri="{BB962C8B-B14F-4D97-AF65-F5344CB8AC3E}">
        <p14:creationId xmlns:p14="http://schemas.microsoft.com/office/powerpoint/2010/main" val="3316464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A4702-71C5-834A-950A-152B52BCDE0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06E46C4-C4A6-EA9B-256F-2686F9C7A180}"/>
              </a:ext>
            </a:extLst>
          </p:cNvPr>
          <p:cNvSpPr>
            <a:spLocks noGrp="1"/>
          </p:cNvSpPr>
          <p:nvPr>
            <p:ph type="title"/>
          </p:nvPr>
        </p:nvSpPr>
        <p:spPr>
          <a:xfrm>
            <a:off x="-1" y="48491"/>
            <a:ext cx="12185073" cy="1249394"/>
          </a:xfrm>
        </p:spPr>
        <p:txBody>
          <a:bodyPr vert="horz" lIns="91440" tIns="45720" rIns="91440" bIns="45720" rtlCol="0" anchor="ctr">
            <a:normAutofit/>
          </a:bodyPr>
          <a:lstStyle/>
          <a:p>
            <a:pPr algn="ctr"/>
            <a:r>
              <a:rPr lang="en-US" sz="4100" kern="1200" dirty="0">
                <a:solidFill>
                  <a:schemeClr val="tx1"/>
                </a:solidFill>
                <a:latin typeface="+mj-lt"/>
                <a:ea typeface="+mj-ea"/>
                <a:cs typeface="+mj-cs"/>
              </a:rPr>
              <a:t>Functional Readouts in the </a:t>
            </a:r>
            <a:r>
              <a:rPr lang="en-US" sz="4100" kern="1200" dirty="0" err="1">
                <a:solidFill>
                  <a:schemeClr val="tx1"/>
                </a:solidFill>
                <a:latin typeface="+mj-lt"/>
                <a:ea typeface="+mj-ea"/>
                <a:cs typeface="+mj-cs"/>
              </a:rPr>
              <a:t>iAH</a:t>
            </a:r>
            <a:r>
              <a:rPr lang="en-US" sz="4100" kern="1200" dirty="0">
                <a:solidFill>
                  <a:schemeClr val="tx1"/>
                </a:solidFill>
                <a:latin typeface="+mj-lt"/>
                <a:ea typeface="+mj-ea"/>
                <a:cs typeface="+mj-cs"/>
              </a:rPr>
              <a:t>-MPS (#3)</a:t>
            </a:r>
          </a:p>
        </p:txBody>
      </p:sp>
      <p:pic>
        <p:nvPicPr>
          <p:cNvPr id="9" name="Picture 8" descr="Illustration of recreating Metabolic Dysfunction-Associated Steatotic Liver Disease in M1-iADIPO-iHEP-MPS. Inflammation-induced lipolysis leads to increased lipid uptake.">
            <a:extLst>
              <a:ext uri="{FF2B5EF4-FFF2-40B4-BE49-F238E27FC236}">
                <a16:creationId xmlns:a16="http://schemas.microsoft.com/office/drawing/2014/main" id="{40AAAA61-73B8-BE9C-7B93-7E79A05CA77F}"/>
              </a:ext>
            </a:extLst>
          </p:cNvPr>
          <p:cNvPicPr>
            <a:picLocks noChangeAspect="1"/>
          </p:cNvPicPr>
          <p:nvPr/>
        </p:nvPicPr>
        <p:blipFill>
          <a:blip r:embed="rId3"/>
          <a:stretch>
            <a:fillRect/>
          </a:stretch>
        </p:blipFill>
        <p:spPr>
          <a:xfrm>
            <a:off x="78059" y="1380686"/>
            <a:ext cx="3891775" cy="5477313"/>
          </a:xfrm>
          <a:prstGeom prst="rect">
            <a:avLst/>
          </a:prstGeom>
        </p:spPr>
      </p:pic>
      <p:cxnSp>
        <p:nvCxnSpPr>
          <p:cNvPr id="14" name="Straight Arrow Connector 13">
            <a:extLst>
              <a:ext uri="{FF2B5EF4-FFF2-40B4-BE49-F238E27FC236}">
                <a16:creationId xmlns:a16="http://schemas.microsoft.com/office/drawing/2014/main" id="{985BB8AE-3075-1136-A6C3-E421770F1CE7}"/>
              </a:ext>
              <a:ext uri="{C183D7F6-B498-43B3-948B-1728B52AA6E4}">
                <adec:decorative xmlns:adec="http://schemas.microsoft.com/office/drawing/2017/decorative" val="1"/>
              </a:ext>
            </a:extLst>
          </p:cNvPr>
          <p:cNvCxnSpPr/>
          <p:nvPr/>
        </p:nvCxnSpPr>
        <p:spPr>
          <a:xfrm>
            <a:off x="3969834" y="5096107"/>
            <a:ext cx="1737360" cy="0"/>
          </a:xfrm>
          <a:prstGeom prst="straightConnector1">
            <a:avLst/>
          </a:prstGeom>
          <a:ln w="139700">
            <a:tailEnd type="triangle"/>
          </a:ln>
        </p:spPr>
        <p:style>
          <a:lnRef idx="2">
            <a:schemeClr val="accent1"/>
          </a:lnRef>
          <a:fillRef idx="0">
            <a:schemeClr val="accent1"/>
          </a:fillRef>
          <a:effectRef idx="1">
            <a:schemeClr val="accent1"/>
          </a:effectRef>
          <a:fontRef idx="minor">
            <a:schemeClr val="tx1"/>
          </a:fontRef>
        </p:style>
      </p:cxnSp>
      <p:grpSp>
        <p:nvGrpSpPr>
          <p:cNvPr id="24" name="Group 23" descr="Lipid Metabolism in iADIPO-MPS vs M1-iADIPO. Left chart shows Fatty Acids (RFU) in iADIPO and iHEP with significant changes in each. Right chart shows Solute Concentrations of LDH, Fatty Acids and Glycerol with significant differences in the latter two">
            <a:extLst>
              <a:ext uri="{FF2B5EF4-FFF2-40B4-BE49-F238E27FC236}">
                <a16:creationId xmlns:a16="http://schemas.microsoft.com/office/drawing/2014/main" id="{002DCD89-8103-4C49-F9C8-E50E51CF5C21}"/>
              </a:ext>
            </a:extLst>
          </p:cNvPr>
          <p:cNvGrpSpPr/>
          <p:nvPr/>
        </p:nvGrpSpPr>
        <p:grpSpPr>
          <a:xfrm>
            <a:off x="5707194" y="2586772"/>
            <a:ext cx="5854413" cy="3795878"/>
            <a:chOff x="5981224" y="2932811"/>
            <a:chExt cx="5854413" cy="3795878"/>
          </a:xfrm>
        </p:grpSpPr>
        <p:sp>
          <p:nvSpPr>
            <p:cNvPr id="19" name="TextBox 18">
              <a:extLst>
                <a:ext uri="{FF2B5EF4-FFF2-40B4-BE49-F238E27FC236}">
                  <a16:creationId xmlns:a16="http://schemas.microsoft.com/office/drawing/2014/main" id="{C7C0035B-0589-FD5F-A703-AEEF1E55DA66}"/>
                </a:ext>
              </a:extLst>
            </p:cNvPr>
            <p:cNvSpPr txBox="1"/>
            <p:nvPr/>
          </p:nvSpPr>
          <p:spPr>
            <a:xfrm>
              <a:off x="5981224" y="2932811"/>
              <a:ext cx="5854413" cy="461665"/>
            </a:xfrm>
            <a:prstGeom prst="rect">
              <a:avLst/>
            </a:prstGeom>
            <a:noFill/>
          </p:spPr>
          <p:txBody>
            <a:bodyPr wrap="square" rtlCol="0">
              <a:spAutoFit/>
            </a:bodyPr>
            <a:lstStyle/>
            <a:p>
              <a:pPr algn="ctr"/>
              <a:r>
                <a:rPr lang="en-US" sz="2400" b="1" dirty="0"/>
                <a:t>Lipid Metabolism</a:t>
              </a:r>
            </a:p>
          </p:txBody>
        </p:sp>
        <p:pic>
          <p:nvPicPr>
            <p:cNvPr id="23" name="Picture 22" descr="A screenshot of a graph&#10;&#10;Description automatically generated">
              <a:extLst>
                <a:ext uri="{FF2B5EF4-FFF2-40B4-BE49-F238E27FC236}">
                  <a16:creationId xmlns:a16="http://schemas.microsoft.com/office/drawing/2014/main" id="{8049E856-199E-F41A-44CF-250C99B2D4D2}"/>
                </a:ext>
              </a:extLst>
            </p:cNvPr>
            <p:cNvPicPr>
              <a:picLocks noChangeAspect="1"/>
            </p:cNvPicPr>
            <p:nvPr/>
          </p:nvPicPr>
          <p:blipFill>
            <a:blip r:embed="rId4"/>
            <a:stretch>
              <a:fillRect/>
            </a:stretch>
          </p:blipFill>
          <p:spPr>
            <a:xfrm>
              <a:off x="6096000" y="3463524"/>
              <a:ext cx="5624863" cy="3265165"/>
            </a:xfrm>
            <a:prstGeom prst="rect">
              <a:avLst/>
            </a:prstGeom>
          </p:spPr>
        </p:pic>
      </p:grpSp>
      <p:sp>
        <p:nvSpPr>
          <p:cNvPr id="33" name="TextBox 32">
            <a:extLst>
              <a:ext uri="{FF2B5EF4-FFF2-40B4-BE49-F238E27FC236}">
                <a16:creationId xmlns:a16="http://schemas.microsoft.com/office/drawing/2014/main" id="{27BF060F-F5A4-ED0F-B277-B4133D4BF3AF}"/>
              </a:ext>
            </a:extLst>
          </p:cNvPr>
          <p:cNvSpPr txBox="1"/>
          <p:nvPr/>
        </p:nvSpPr>
        <p:spPr>
          <a:xfrm>
            <a:off x="3856592" y="6646302"/>
            <a:ext cx="4026886" cy="246221"/>
          </a:xfrm>
          <a:prstGeom prst="rect">
            <a:avLst/>
          </a:prstGeom>
          <a:noFill/>
        </p:spPr>
        <p:txBody>
          <a:bodyPr wrap="square" rtlCol="0">
            <a:spAutoFit/>
          </a:bodyPr>
          <a:lstStyle/>
          <a:p>
            <a:r>
              <a:rPr lang="en-US" sz="1000" dirty="0"/>
              <a:t>Qi, …, Stahl, Nature Communications, 2024;</a:t>
            </a:r>
          </a:p>
        </p:txBody>
      </p:sp>
    </p:spTree>
    <p:extLst>
      <p:ext uri="{BB962C8B-B14F-4D97-AF65-F5344CB8AC3E}">
        <p14:creationId xmlns:p14="http://schemas.microsoft.com/office/powerpoint/2010/main" val="3655513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C97E1-2704-2F66-4236-DB3188BBD17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BC7A3E7-E9DF-7FE2-454B-513F50AAE42B}"/>
              </a:ext>
            </a:extLst>
          </p:cNvPr>
          <p:cNvSpPr>
            <a:spLocks noGrp="1"/>
          </p:cNvSpPr>
          <p:nvPr>
            <p:ph type="title"/>
          </p:nvPr>
        </p:nvSpPr>
        <p:spPr>
          <a:xfrm>
            <a:off x="-1" y="48491"/>
            <a:ext cx="12185073" cy="1249394"/>
          </a:xfrm>
        </p:spPr>
        <p:txBody>
          <a:bodyPr vert="horz" lIns="91440" tIns="45720" rIns="91440" bIns="45720" rtlCol="0" anchor="ctr">
            <a:normAutofit/>
          </a:bodyPr>
          <a:lstStyle/>
          <a:p>
            <a:pPr algn="ctr"/>
            <a:r>
              <a:rPr lang="en-US" sz="4100" kern="1200" dirty="0">
                <a:solidFill>
                  <a:schemeClr val="tx1"/>
                </a:solidFill>
                <a:latin typeface="+mj-lt"/>
                <a:ea typeface="+mj-ea"/>
                <a:cs typeface="+mj-cs"/>
              </a:rPr>
              <a:t>Functional Readouts in the </a:t>
            </a:r>
            <a:r>
              <a:rPr lang="en-US" sz="4100" kern="1200" dirty="0" err="1">
                <a:solidFill>
                  <a:schemeClr val="tx1"/>
                </a:solidFill>
                <a:latin typeface="+mj-lt"/>
                <a:ea typeface="+mj-ea"/>
                <a:cs typeface="+mj-cs"/>
              </a:rPr>
              <a:t>iAH</a:t>
            </a:r>
            <a:r>
              <a:rPr lang="en-US" sz="4100" kern="1200" dirty="0">
                <a:solidFill>
                  <a:schemeClr val="tx1"/>
                </a:solidFill>
                <a:latin typeface="+mj-lt"/>
                <a:ea typeface="+mj-ea"/>
                <a:cs typeface="+mj-cs"/>
              </a:rPr>
              <a:t>-MPS (#4)</a:t>
            </a:r>
          </a:p>
        </p:txBody>
      </p:sp>
      <p:pic>
        <p:nvPicPr>
          <p:cNvPr id="9" name="Picture 8" descr="Illustration of recreating Metabolic Dysfunction-Associated Steatotic Liver Disease in M1-iADIPO-iHEP-MPS. Inflammation-induced lipolysis leads to increased lipid uptake.">
            <a:extLst>
              <a:ext uri="{FF2B5EF4-FFF2-40B4-BE49-F238E27FC236}">
                <a16:creationId xmlns:a16="http://schemas.microsoft.com/office/drawing/2014/main" id="{F6293FA9-3D04-5228-9823-3A7CAF001654}"/>
              </a:ext>
            </a:extLst>
          </p:cNvPr>
          <p:cNvPicPr>
            <a:picLocks noChangeAspect="1"/>
          </p:cNvPicPr>
          <p:nvPr/>
        </p:nvPicPr>
        <p:blipFill>
          <a:blip r:embed="rId3"/>
          <a:stretch>
            <a:fillRect/>
          </a:stretch>
        </p:blipFill>
        <p:spPr>
          <a:xfrm>
            <a:off x="78059" y="1380686"/>
            <a:ext cx="3891775" cy="5477313"/>
          </a:xfrm>
          <a:prstGeom prst="rect">
            <a:avLst/>
          </a:prstGeom>
        </p:spPr>
      </p:pic>
      <p:cxnSp>
        <p:nvCxnSpPr>
          <p:cNvPr id="14" name="Straight Arrow Connector 13">
            <a:extLst>
              <a:ext uri="{FF2B5EF4-FFF2-40B4-BE49-F238E27FC236}">
                <a16:creationId xmlns:a16="http://schemas.microsoft.com/office/drawing/2014/main" id="{CBC4DED3-A880-869F-0859-03A768C6D037}"/>
              </a:ext>
              <a:ext uri="{C183D7F6-B498-43B3-948B-1728B52AA6E4}">
                <adec:decorative xmlns:adec="http://schemas.microsoft.com/office/drawing/2017/decorative" val="1"/>
              </a:ext>
            </a:extLst>
          </p:cNvPr>
          <p:cNvCxnSpPr/>
          <p:nvPr/>
        </p:nvCxnSpPr>
        <p:spPr>
          <a:xfrm>
            <a:off x="3969834" y="5096107"/>
            <a:ext cx="1737360" cy="0"/>
          </a:xfrm>
          <a:prstGeom prst="straightConnector1">
            <a:avLst/>
          </a:prstGeom>
          <a:ln w="139700">
            <a:tailEnd type="triangle"/>
          </a:ln>
        </p:spPr>
        <p:style>
          <a:lnRef idx="2">
            <a:schemeClr val="accent1"/>
          </a:lnRef>
          <a:fillRef idx="0">
            <a:schemeClr val="accent1"/>
          </a:fillRef>
          <a:effectRef idx="1">
            <a:schemeClr val="accent1"/>
          </a:effectRef>
          <a:fontRef idx="minor">
            <a:schemeClr val="tx1"/>
          </a:fontRef>
        </p:style>
      </p:cxnSp>
      <p:grpSp>
        <p:nvGrpSpPr>
          <p:cNvPr id="28" name="Group 27" descr="Insulin Sensitivity in Basal vs Insulin-Stimulated for iADIPO and M1-iADIPO. Left panel shows glucose uptake, significantly increased in iADIPO Basal vs Insulin but not M1-iADIPO Basal vs Insulin.  Right panel shows Hepatic Glucose Production (HGP) in iHEP-MPS decreased in iADIPO and increased in M1-ADIPO and a significant difference between iADIPO and M1-ADIPO.">
            <a:extLst>
              <a:ext uri="{FF2B5EF4-FFF2-40B4-BE49-F238E27FC236}">
                <a16:creationId xmlns:a16="http://schemas.microsoft.com/office/drawing/2014/main" id="{4538F712-252E-2064-E9FD-604078C7240A}"/>
              </a:ext>
            </a:extLst>
          </p:cNvPr>
          <p:cNvGrpSpPr/>
          <p:nvPr/>
        </p:nvGrpSpPr>
        <p:grpSpPr>
          <a:xfrm>
            <a:off x="5870035" y="1947494"/>
            <a:ext cx="5854413" cy="4132001"/>
            <a:chOff x="5842974" y="2657280"/>
            <a:chExt cx="5854413" cy="4132001"/>
          </a:xfrm>
        </p:grpSpPr>
        <p:sp>
          <p:nvSpPr>
            <p:cNvPr id="25" name="TextBox 24">
              <a:extLst>
                <a:ext uri="{FF2B5EF4-FFF2-40B4-BE49-F238E27FC236}">
                  <a16:creationId xmlns:a16="http://schemas.microsoft.com/office/drawing/2014/main" id="{AE8FD1BA-8CB0-3B2A-46DC-761D8D635609}"/>
                </a:ext>
              </a:extLst>
            </p:cNvPr>
            <p:cNvSpPr txBox="1"/>
            <p:nvPr/>
          </p:nvSpPr>
          <p:spPr>
            <a:xfrm>
              <a:off x="5842974" y="2657280"/>
              <a:ext cx="5854413" cy="461665"/>
            </a:xfrm>
            <a:prstGeom prst="rect">
              <a:avLst/>
            </a:prstGeom>
            <a:noFill/>
          </p:spPr>
          <p:txBody>
            <a:bodyPr wrap="square" rtlCol="0">
              <a:spAutoFit/>
            </a:bodyPr>
            <a:lstStyle/>
            <a:p>
              <a:pPr algn="ctr"/>
              <a:r>
                <a:rPr lang="en-US" sz="2400" b="1" dirty="0"/>
                <a:t>Insulin Sensitivity</a:t>
              </a:r>
            </a:p>
          </p:txBody>
        </p:sp>
        <p:pic>
          <p:nvPicPr>
            <p:cNvPr id="27" name="Picture 26" descr="A screenshot of a black screen&#10;&#10;Description automatically generated">
              <a:extLst>
                <a:ext uri="{FF2B5EF4-FFF2-40B4-BE49-F238E27FC236}">
                  <a16:creationId xmlns:a16="http://schemas.microsoft.com/office/drawing/2014/main" id="{9792A443-E1C6-1863-0581-059B9C21FAF7}"/>
                </a:ext>
              </a:extLst>
            </p:cNvPr>
            <p:cNvPicPr>
              <a:picLocks noChangeAspect="1"/>
            </p:cNvPicPr>
            <p:nvPr/>
          </p:nvPicPr>
          <p:blipFill>
            <a:blip r:embed="rId4"/>
            <a:stretch>
              <a:fillRect/>
            </a:stretch>
          </p:blipFill>
          <p:spPr>
            <a:xfrm>
              <a:off x="6088331" y="3249239"/>
              <a:ext cx="5363700" cy="3540042"/>
            </a:xfrm>
            <a:prstGeom prst="rect">
              <a:avLst/>
            </a:prstGeom>
          </p:spPr>
        </p:pic>
      </p:grpSp>
      <p:sp>
        <p:nvSpPr>
          <p:cNvPr id="33" name="TextBox 32">
            <a:extLst>
              <a:ext uri="{FF2B5EF4-FFF2-40B4-BE49-F238E27FC236}">
                <a16:creationId xmlns:a16="http://schemas.microsoft.com/office/drawing/2014/main" id="{AEF109E0-B554-43DF-C8C7-68B9FF2CF37F}"/>
              </a:ext>
            </a:extLst>
          </p:cNvPr>
          <p:cNvSpPr txBox="1"/>
          <p:nvPr/>
        </p:nvSpPr>
        <p:spPr>
          <a:xfrm>
            <a:off x="3856592" y="6646302"/>
            <a:ext cx="4026886" cy="246221"/>
          </a:xfrm>
          <a:prstGeom prst="rect">
            <a:avLst/>
          </a:prstGeom>
          <a:noFill/>
        </p:spPr>
        <p:txBody>
          <a:bodyPr wrap="square" rtlCol="0">
            <a:spAutoFit/>
          </a:bodyPr>
          <a:lstStyle/>
          <a:p>
            <a:r>
              <a:rPr lang="en-US" sz="1000" dirty="0"/>
              <a:t>Qi, …, Stahl, Nature Communications, 2024;</a:t>
            </a:r>
          </a:p>
        </p:txBody>
      </p:sp>
    </p:spTree>
    <p:extLst>
      <p:ext uri="{BB962C8B-B14F-4D97-AF65-F5344CB8AC3E}">
        <p14:creationId xmlns:p14="http://schemas.microsoft.com/office/powerpoint/2010/main" val="1551098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E2F58-EE46-9198-998E-6CF13404E71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331E112-2B9F-F28A-9739-5E9E7D3CEDB8}"/>
              </a:ext>
            </a:extLst>
          </p:cNvPr>
          <p:cNvSpPr>
            <a:spLocks noGrp="1"/>
          </p:cNvSpPr>
          <p:nvPr>
            <p:ph type="title"/>
          </p:nvPr>
        </p:nvSpPr>
        <p:spPr>
          <a:xfrm>
            <a:off x="-1" y="48491"/>
            <a:ext cx="12185073" cy="1249394"/>
          </a:xfrm>
        </p:spPr>
        <p:txBody>
          <a:bodyPr vert="horz" lIns="91440" tIns="45720" rIns="91440" bIns="45720" rtlCol="0" anchor="ctr">
            <a:normAutofit/>
          </a:bodyPr>
          <a:lstStyle/>
          <a:p>
            <a:pPr algn="ctr"/>
            <a:r>
              <a:rPr lang="en-US" sz="4100" kern="1200" dirty="0">
                <a:solidFill>
                  <a:schemeClr val="tx1"/>
                </a:solidFill>
                <a:latin typeface="+mj-lt"/>
                <a:ea typeface="+mj-ea"/>
                <a:cs typeface="+mj-cs"/>
              </a:rPr>
              <a:t>Functional Readouts in the </a:t>
            </a:r>
            <a:r>
              <a:rPr lang="en-US" sz="4100" kern="1200" dirty="0" err="1">
                <a:solidFill>
                  <a:schemeClr val="tx1"/>
                </a:solidFill>
                <a:latin typeface="+mj-lt"/>
                <a:ea typeface="+mj-ea"/>
                <a:cs typeface="+mj-cs"/>
              </a:rPr>
              <a:t>iAH</a:t>
            </a:r>
            <a:r>
              <a:rPr lang="en-US" sz="4100" kern="1200" dirty="0">
                <a:solidFill>
                  <a:schemeClr val="tx1"/>
                </a:solidFill>
                <a:latin typeface="+mj-lt"/>
                <a:ea typeface="+mj-ea"/>
                <a:cs typeface="+mj-cs"/>
              </a:rPr>
              <a:t>-MPS (#5)</a:t>
            </a:r>
          </a:p>
        </p:txBody>
      </p:sp>
      <p:pic>
        <p:nvPicPr>
          <p:cNvPr id="9" name="Picture 8" descr="Illustration of recreating Metabolic Dysfunction-Associated Steatotic Liver Disease in M1-iADIPO-iHEP-MPS. Inflammation-induced lipolysis leads to increased lipid uptake.">
            <a:extLst>
              <a:ext uri="{FF2B5EF4-FFF2-40B4-BE49-F238E27FC236}">
                <a16:creationId xmlns:a16="http://schemas.microsoft.com/office/drawing/2014/main" id="{CB8AA2A7-834D-2605-8520-2ED5B745B05D}"/>
              </a:ext>
            </a:extLst>
          </p:cNvPr>
          <p:cNvPicPr>
            <a:picLocks noChangeAspect="1"/>
          </p:cNvPicPr>
          <p:nvPr/>
        </p:nvPicPr>
        <p:blipFill>
          <a:blip r:embed="rId3"/>
          <a:stretch>
            <a:fillRect/>
          </a:stretch>
        </p:blipFill>
        <p:spPr>
          <a:xfrm>
            <a:off x="78059" y="1380686"/>
            <a:ext cx="3891775" cy="5477313"/>
          </a:xfrm>
          <a:prstGeom prst="rect">
            <a:avLst/>
          </a:prstGeom>
        </p:spPr>
      </p:pic>
      <p:cxnSp>
        <p:nvCxnSpPr>
          <p:cNvPr id="14" name="Straight Arrow Connector 13">
            <a:extLst>
              <a:ext uri="{FF2B5EF4-FFF2-40B4-BE49-F238E27FC236}">
                <a16:creationId xmlns:a16="http://schemas.microsoft.com/office/drawing/2014/main" id="{4414BC85-B645-737A-AFEE-B8FA3942FFAA}"/>
              </a:ext>
              <a:ext uri="{C183D7F6-B498-43B3-948B-1728B52AA6E4}">
                <adec:decorative xmlns:adec="http://schemas.microsoft.com/office/drawing/2017/decorative" val="1"/>
              </a:ext>
            </a:extLst>
          </p:cNvPr>
          <p:cNvCxnSpPr/>
          <p:nvPr/>
        </p:nvCxnSpPr>
        <p:spPr>
          <a:xfrm>
            <a:off x="3969834" y="5096107"/>
            <a:ext cx="1737360" cy="0"/>
          </a:xfrm>
          <a:prstGeom prst="straightConnector1">
            <a:avLst/>
          </a:prstGeom>
          <a:ln w="139700">
            <a:tailEnd type="triangle"/>
          </a:ln>
        </p:spPr>
        <p:style>
          <a:lnRef idx="2">
            <a:schemeClr val="accent1"/>
          </a:lnRef>
          <a:fillRef idx="0">
            <a:schemeClr val="accent1"/>
          </a:fillRef>
          <a:effectRef idx="1">
            <a:schemeClr val="accent1"/>
          </a:effectRef>
          <a:fontRef idx="minor">
            <a:schemeClr val="tx1"/>
          </a:fontRef>
        </p:style>
      </p:cxnSp>
      <p:grpSp>
        <p:nvGrpSpPr>
          <p:cNvPr id="32" name="Group 31" descr="Representative images of fluorescent fatty acids (green) in M1-iADIPO-MPS and iHEP-MPS in Control, Metformin and Rosiglitazone (insulin sensitizers), and Dexamethasone (anti-inflammatory). All of these drugs reduced lipid accumulation in iHEPs. Metformin and rosiglitazone were equally effective in increasing intracellular fatty acids in iADIPOs whereas Dexamethasone had no effect on fatty  ">
            <a:extLst>
              <a:ext uri="{FF2B5EF4-FFF2-40B4-BE49-F238E27FC236}">
                <a16:creationId xmlns:a16="http://schemas.microsoft.com/office/drawing/2014/main" id="{CFE5C44B-59B6-D20D-6029-56E7CF554F92}"/>
              </a:ext>
            </a:extLst>
          </p:cNvPr>
          <p:cNvGrpSpPr/>
          <p:nvPr/>
        </p:nvGrpSpPr>
        <p:grpSpPr>
          <a:xfrm>
            <a:off x="5760562" y="1745651"/>
            <a:ext cx="6129202" cy="3931702"/>
            <a:chOff x="5870035" y="2645733"/>
            <a:chExt cx="6129202" cy="3931702"/>
          </a:xfrm>
        </p:grpSpPr>
        <p:pic>
          <p:nvPicPr>
            <p:cNvPr id="30" name="Picture 29" descr="A collage of images of green light&#10;&#10;Description automatically generated">
              <a:extLst>
                <a:ext uri="{FF2B5EF4-FFF2-40B4-BE49-F238E27FC236}">
                  <a16:creationId xmlns:a16="http://schemas.microsoft.com/office/drawing/2014/main" id="{5DA12CDB-0E49-A9ED-8000-A31D17D310E8}"/>
                </a:ext>
              </a:extLst>
            </p:cNvPr>
            <p:cNvPicPr>
              <a:picLocks noChangeAspect="1"/>
            </p:cNvPicPr>
            <p:nvPr/>
          </p:nvPicPr>
          <p:blipFill>
            <a:blip r:embed="rId4"/>
            <a:stretch>
              <a:fillRect/>
            </a:stretch>
          </p:blipFill>
          <p:spPr>
            <a:xfrm>
              <a:off x="5870035" y="3240455"/>
              <a:ext cx="6117797" cy="3336980"/>
            </a:xfrm>
            <a:prstGeom prst="rect">
              <a:avLst/>
            </a:prstGeom>
          </p:spPr>
        </p:pic>
        <p:sp>
          <p:nvSpPr>
            <p:cNvPr id="31" name="TextBox 30">
              <a:extLst>
                <a:ext uri="{FF2B5EF4-FFF2-40B4-BE49-F238E27FC236}">
                  <a16:creationId xmlns:a16="http://schemas.microsoft.com/office/drawing/2014/main" id="{78D0A1F1-BB98-505B-EAEF-C13920F4209F}"/>
                </a:ext>
              </a:extLst>
            </p:cNvPr>
            <p:cNvSpPr txBox="1"/>
            <p:nvPr/>
          </p:nvSpPr>
          <p:spPr>
            <a:xfrm>
              <a:off x="6144824" y="2645733"/>
              <a:ext cx="5854413" cy="461665"/>
            </a:xfrm>
            <a:prstGeom prst="rect">
              <a:avLst/>
            </a:prstGeom>
            <a:noFill/>
          </p:spPr>
          <p:txBody>
            <a:bodyPr wrap="square" rtlCol="0">
              <a:spAutoFit/>
            </a:bodyPr>
            <a:lstStyle/>
            <a:p>
              <a:pPr algn="ctr"/>
              <a:r>
                <a:rPr lang="en-US" sz="2400" b="1" dirty="0"/>
                <a:t>Drug Testing</a:t>
              </a:r>
            </a:p>
          </p:txBody>
        </p:sp>
      </p:grpSp>
      <p:sp>
        <p:nvSpPr>
          <p:cNvPr id="33" name="TextBox 32">
            <a:extLst>
              <a:ext uri="{FF2B5EF4-FFF2-40B4-BE49-F238E27FC236}">
                <a16:creationId xmlns:a16="http://schemas.microsoft.com/office/drawing/2014/main" id="{D1368B4A-9083-2553-0746-E901BE0B8813}"/>
              </a:ext>
            </a:extLst>
          </p:cNvPr>
          <p:cNvSpPr txBox="1"/>
          <p:nvPr/>
        </p:nvSpPr>
        <p:spPr>
          <a:xfrm>
            <a:off x="3856592" y="6646302"/>
            <a:ext cx="4026886" cy="246221"/>
          </a:xfrm>
          <a:prstGeom prst="rect">
            <a:avLst/>
          </a:prstGeom>
          <a:noFill/>
        </p:spPr>
        <p:txBody>
          <a:bodyPr wrap="square" rtlCol="0">
            <a:spAutoFit/>
          </a:bodyPr>
          <a:lstStyle/>
          <a:p>
            <a:r>
              <a:rPr lang="en-US" sz="1000" dirty="0"/>
              <a:t>Qi, …, Stahl, Nature Communications, 2024;</a:t>
            </a:r>
          </a:p>
        </p:txBody>
      </p:sp>
    </p:spTree>
    <p:extLst>
      <p:ext uri="{BB962C8B-B14F-4D97-AF65-F5344CB8AC3E}">
        <p14:creationId xmlns:p14="http://schemas.microsoft.com/office/powerpoint/2010/main" val="433601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332701-F17A-019B-313E-99B47A5521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48000" y="0"/>
            <a:ext cx="9144000" cy="6858000"/>
          </a:xfrm>
          <a:prstGeom prst="rect">
            <a:avLst/>
          </a:prstGeom>
        </p:spPr>
      </p:pic>
      <p:sp>
        <p:nvSpPr>
          <p:cNvPr id="3" name="Content Placeholder 2"/>
          <p:cNvSpPr>
            <a:spLocks noGrp="1"/>
          </p:cNvSpPr>
          <p:nvPr>
            <p:ph type="title" idx="4294967295"/>
          </p:nvPr>
        </p:nvSpPr>
        <p:spPr>
          <a:xfrm>
            <a:off x="0" y="-58738"/>
            <a:ext cx="3249613" cy="6975476"/>
          </a:xfrm>
          <a:prstGeom prst="rect">
            <a:avLst/>
          </a:prstGeom>
          <a:solidFill>
            <a:srgbClr val="CACACA">
              <a:alpha val="50196"/>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chemeClr val="tx1"/>
                </a:solidFill>
                <a:effectLst/>
                <a:uLnTx/>
                <a:uFillTx/>
                <a:latin typeface="+mn-lt"/>
                <a:ea typeface="+mn-ea"/>
                <a:cs typeface="+mn-cs"/>
              </a:rPr>
              <a:t>Stahl lab: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202124"/>
                </a:solidFill>
                <a:effectLst/>
                <a:uLnTx/>
                <a:uFillTx/>
                <a:latin typeface="+mn-lt"/>
                <a:ea typeface="+mn-ea"/>
                <a:cs typeface="+mn-cs"/>
              </a:rPr>
              <a:t>Amanda Gunawan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202124"/>
                </a:solidFill>
                <a:effectLst/>
                <a:highlight>
                  <a:srgbClr val="FFFF00"/>
                </a:highlight>
                <a:uLnTx/>
                <a:uFillTx/>
                <a:latin typeface="+mn-lt"/>
                <a:ea typeface="+mn-ea"/>
                <a:cs typeface="+mn-cs"/>
              </a:rPr>
              <a:t>Ching-Fang Chang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Diyala </a:t>
            </a:r>
            <a:r>
              <a:rPr kumimoji="0" lang="en-US" sz="2600" b="0" i="0" u="none" strike="noStrike" kern="1200" cap="none" spc="0" normalizeH="0" baseline="0" noProof="0" dirty="0" err="1">
                <a:ln>
                  <a:noFill/>
                </a:ln>
                <a:solidFill>
                  <a:schemeClr val="tx1"/>
                </a:solidFill>
                <a:effectLst/>
                <a:uLnTx/>
                <a:uFillTx/>
                <a:latin typeface="+mn-lt"/>
                <a:ea typeface="+mn-ea"/>
                <a:cs typeface="+mn-cs"/>
              </a:rPr>
              <a:t>Shihadih</a:t>
            </a:r>
            <a:r>
              <a:rPr kumimoji="0" lang="en-US" sz="2600" b="0" i="0" u="none" strike="noStrike" kern="1200" cap="none" spc="0" normalizeH="0" baseline="0" noProof="0" dirty="0">
                <a:ln>
                  <a:noFill/>
                </a:ln>
                <a:solidFill>
                  <a:schemeClr val="tx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Garrett Dempsey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Irene </a:t>
            </a:r>
            <a:r>
              <a:rPr kumimoji="0" lang="en-US" sz="2600" b="0" i="0" u="none" strike="noStrike" kern="1200" cap="none" spc="0" normalizeH="0" baseline="0" noProof="0" dirty="0" err="1">
                <a:ln>
                  <a:noFill/>
                </a:ln>
                <a:solidFill>
                  <a:schemeClr val="tx1"/>
                </a:solidFill>
                <a:effectLst/>
                <a:uLnTx/>
                <a:uFillTx/>
                <a:latin typeface="+mn-lt"/>
                <a:ea typeface="+mn-ea"/>
                <a:cs typeface="+mn-cs"/>
              </a:rPr>
              <a:t>Liparulo</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Jessica Ortiz</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chemeClr val="tx1"/>
                </a:solidFill>
                <a:effectLst/>
                <a:highlight>
                  <a:srgbClr val="FFFF00"/>
                </a:highlight>
                <a:uLnTx/>
                <a:uFillTx/>
                <a:latin typeface="+mn-lt"/>
                <a:ea typeface="+mn-ea"/>
                <a:cs typeface="+mn-cs"/>
              </a:rPr>
              <a:t>Lin Qi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Pete </a:t>
            </a:r>
            <a:r>
              <a:rPr kumimoji="0" lang="en-US" sz="2600" b="0" i="0" u="none" strike="noStrike" kern="1200" cap="none" spc="0" normalizeH="0" baseline="0" noProof="0" dirty="0" err="1">
                <a:ln>
                  <a:noFill/>
                </a:ln>
                <a:solidFill>
                  <a:schemeClr val="tx1"/>
                </a:solidFill>
                <a:effectLst/>
                <a:uLnTx/>
                <a:uFillTx/>
                <a:latin typeface="+mn-lt"/>
                <a:ea typeface="+mn-ea"/>
                <a:cs typeface="+mn-cs"/>
              </a:rPr>
              <a:t>Zushin</a:t>
            </a:r>
            <a:endParaRPr kumimoji="0" lang="en-US" sz="2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chemeClr val="tx1"/>
                </a:solidFill>
                <a:effectLst/>
                <a:highlight>
                  <a:srgbClr val="FFFF00"/>
                </a:highlight>
                <a:uLnTx/>
                <a:uFillTx/>
                <a:latin typeface="+mn-lt"/>
                <a:ea typeface="+mn-ea"/>
                <a:cs typeface="+mn-cs"/>
              </a:rPr>
              <a:t>Yuchen He</a:t>
            </a:r>
            <a:br>
              <a:rPr kumimoji="0" lang="en-US" sz="2600" b="0" i="0" u="none" strike="noStrike" kern="1200" cap="none" spc="0" normalizeH="0" baseline="0" noProof="0" dirty="0">
                <a:ln>
                  <a:noFill/>
                </a:ln>
                <a:solidFill>
                  <a:schemeClr val="tx1"/>
                </a:solidFill>
                <a:effectLst/>
                <a:uLnTx/>
                <a:uFillTx/>
                <a:latin typeface="+mn-lt"/>
                <a:ea typeface="+mn-ea"/>
                <a:cs typeface="+mn-cs"/>
              </a:rPr>
            </a:br>
            <a:r>
              <a:rPr kumimoji="0" lang="en-US" sz="2600" b="0" i="0" u="none" strike="noStrike" kern="1200" cap="none" spc="0" normalizeH="0" baseline="0" noProof="0" dirty="0">
                <a:ln>
                  <a:noFill/>
                </a:ln>
                <a:solidFill>
                  <a:schemeClr val="tx1"/>
                </a:solidFill>
                <a:effectLst/>
                <a:uLnTx/>
                <a:uFillTx/>
                <a:latin typeface="+mn-lt"/>
                <a:ea typeface="+mn-ea"/>
                <a:cs typeface="+mn-cs"/>
              </a:rPr>
              <a:t>Xue Wang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chemeClr val="tx1"/>
                </a:solidFill>
                <a:effectLst/>
                <a:uLnTx/>
                <a:uFillTx/>
                <a:latin typeface="+mn-lt"/>
                <a:ea typeface="+mn-ea"/>
                <a:cs typeface="+mn-cs"/>
              </a:rPr>
              <a:t>Collaborators:</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highlight>
                  <a:srgbClr val="FFFF00"/>
                </a:highlight>
                <a:uLnTx/>
                <a:uFillTx/>
                <a:latin typeface="+mn-lt"/>
                <a:ea typeface="+mn-ea"/>
                <a:cs typeface="+mn-cs"/>
              </a:rPr>
              <a:t>Irina Conboy</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tx1"/>
                </a:solidFill>
                <a:effectLst/>
                <a:highlight>
                  <a:srgbClr val="FFFF00"/>
                </a:highlight>
                <a:uLnTx/>
                <a:uFillTx/>
                <a:latin typeface="+mn-lt"/>
                <a:ea typeface="+mn-ea"/>
                <a:cs typeface="+mn-cs"/>
              </a:rPr>
              <a:t>Conboy Lab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2">
            <a:extLst>
              <a:ext uri="{FF2B5EF4-FFF2-40B4-BE49-F238E27FC236}">
                <a16:creationId xmlns:a16="http://schemas.microsoft.com/office/drawing/2014/main" id="{BA2784CC-FAFC-43CC-6921-A8A9C8CEDC27}"/>
              </a:ext>
            </a:extLst>
          </p:cNvPr>
          <p:cNvSpPr txBox="1">
            <a:spLocks/>
          </p:cNvSpPr>
          <p:nvPr/>
        </p:nvSpPr>
        <p:spPr>
          <a:xfrm>
            <a:off x="3249826" y="5462953"/>
            <a:ext cx="8942173" cy="668215"/>
          </a:xfrm>
          <a:prstGeom prst="rect">
            <a:avLst/>
          </a:prstGeom>
          <a:solidFill>
            <a:srgbClr val="CACACA">
              <a:alpha val="50196"/>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000" b="1" dirty="0"/>
              <a:t>R01CA221916, UH3 DK120004, R01DK118940, R01DK126830, T32 DK128783, Siebel Stem Cell Institute, CIRM Bridges Program</a:t>
            </a:r>
            <a:endParaRPr lang="en-US" sz="2000" dirty="0"/>
          </a:p>
        </p:txBody>
      </p:sp>
      <p:sp>
        <p:nvSpPr>
          <p:cNvPr id="13" name="Rectangle 12">
            <a:extLst>
              <a:ext uri="{FF2B5EF4-FFF2-40B4-BE49-F238E27FC236}">
                <a16:creationId xmlns:a16="http://schemas.microsoft.com/office/drawing/2014/main" id="{87459383-A2BC-4150-7A7A-DB1F176117EC}"/>
              </a:ext>
              <a:ext uri="{C183D7F6-B498-43B3-948B-1728B52AA6E4}">
                <adec:decorative xmlns:adec="http://schemas.microsoft.com/office/drawing/2017/decorative" val="1"/>
              </a:ext>
            </a:extLst>
          </p:cNvPr>
          <p:cNvSpPr/>
          <p:nvPr/>
        </p:nvSpPr>
        <p:spPr>
          <a:xfrm>
            <a:off x="3048000" y="6129068"/>
            <a:ext cx="9144000" cy="728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National Institute of Diabetes and Digestive and Kidney Diseases (NIDDK) |  LinkedIn">
            <a:extLst>
              <a:ext uri="{FF2B5EF4-FFF2-40B4-BE49-F238E27FC236}">
                <a16:creationId xmlns:a16="http://schemas.microsoft.com/office/drawing/2014/main" id="{675C8723-B4BD-C691-9062-9F6468BC0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8631" y="6144771"/>
            <a:ext cx="751652" cy="7516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National Cancer Institute – The Cancer History Project">
            <a:extLst>
              <a:ext uri="{FF2B5EF4-FFF2-40B4-BE49-F238E27FC236}">
                <a16:creationId xmlns:a16="http://schemas.microsoft.com/office/drawing/2014/main" id="{C0605B13-B36E-6E55-0280-60A7AFB0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298" y="6131095"/>
            <a:ext cx="1008184" cy="7561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
            <a:extLst>
              <a:ext uri="{FF2B5EF4-FFF2-40B4-BE49-F238E27FC236}">
                <a16:creationId xmlns:a16="http://schemas.microsoft.com/office/drawing/2014/main" id="{4B2FAF28-9807-71CE-131F-BC2972AF55AB}"/>
              </a:ext>
            </a:extLst>
          </p:cNvPr>
          <p:cNvPicPr>
            <a:picLocks noChangeAspect="1"/>
          </p:cNvPicPr>
          <p:nvPr/>
        </p:nvPicPr>
        <p:blipFill>
          <a:blip r:embed="rId5"/>
          <a:stretch>
            <a:fillRect/>
          </a:stretch>
        </p:blipFill>
        <p:spPr>
          <a:xfrm>
            <a:off x="8022497" y="6135870"/>
            <a:ext cx="728932" cy="728932"/>
          </a:xfrm>
          <a:prstGeom prst="rect">
            <a:avLst/>
          </a:prstGeom>
        </p:spPr>
      </p:pic>
      <p:pic>
        <p:nvPicPr>
          <p:cNvPr id="12" name="Picture 6" descr="California's Stem Cell Agency | California Institute for Regenerative  Medicine">
            <a:extLst>
              <a:ext uri="{FF2B5EF4-FFF2-40B4-BE49-F238E27FC236}">
                <a16:creationId xmlns:a16="http://schemas.microsoft.com/office/drawing/2014/main" id="{BA8F5B2F-6305-5717-3145-777FF5DD78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3444" y="6129068"/>
            <a:ext cx="1716688" cy="70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525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76C0899-12F7-4069-B0CD-31138D34C857}"/>
              </a:ext>
            </a:extLst>
          </p:cNvPr>
          <p:cNvSpPr>
            <a:spLocks noGrp="1"/>
          </p:cNvSpPr>
          <p:nvPr>
            <p:ph type="title"/>
          </p:nvPr>
        </p:nvSpPr>
        <p:spPr>
          <a:xfrm>
            <a:off x="0" y="524116"/>
            <a:ext cx="12191999" cy="612796"/>
          </a:xfrm>
        </p:spPr>
        <p:txBody>
          <a:bodyPr vert="horz" lIns="91440" tIns="45720" rIns="91440" bIns="45720" rtlCol="0" anchor="ctr">
            <a:normAutofit/>
          </a:bodyPr>
          <a:lstStyle/>
          <a:p>
            <a:pPr algn="ctr"/>
            <a:r>
              <a:rPr lang="en-US" sz="3100" dirty="0"/>
              <a:t>Multi-Tissue Systems to Interrogate Organ Cross-Talk in Aging</a:t>
            </a:r>
          </a:p>
        </p:txBody>
      </p:sp>
      <p:sp>
        <p:nvSpPr>
          <p:cNvPr id="8" name="Subtitle 4">
            <a:extLst>
              <a:ext uri="{FF2B5EF4-FFF2-40B4-BE49-F238E27FC236}">
                <a16:creationId xmlns:a16="http://schemas.microsoft.com/office/drawing/2014/main" id="{43CB5FF1-B3E1-76F0-C8C0-BE4BEB1B62BA}"/>
              </a:ext>
            </a:extLst>
          </p:cNvPr>
          <p:cNvSpPr txBox="1">
            <a:spLocks/>
          </p:cNvSpPr>
          <p:nvPr/>
        </p:nvSpPr>
        <p:spPr>
          <a:xfrm>
            <a:off x="1462394" y="1008431"/>
            <a:ext cx="9144000" cy="41364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Why MPS and human iPSC?</a:t>
            </a:r>
          </a:p>
        </p:txBody>
      </p:sp>
      <p:pic>
        <p:nvPicPr>
          <p:cNvPr id="10" name="Picture 9" descr="photo of three organ-on-a-chip devices in parallel connected by tubing">
            <a:extLst>
              <a:ext uri="{FF2B5EF4-FFF2-40B4-BE49-F238E27FC236}">
                <a16:creationId xmlns:a16="http://schemas.microsoft.com/office/drawing/2014/main" id="{5242459A-BE7D-FDB8-5116-94CB3E271042}"/>
              </a:ext>
            </a:extLst>
          </p:cNvPr>
          <p:cNvPicPr>
            <a:picLocks noChangeAspect="1"/>
          </p:cNvPicPr>
          <p:nvPr/>
        </p:nvPicPr>
        <p:blipFill rotWithShape="1">
          <a:blip r:embed="rId3"/>
          <a:srcRect l="8963" r="58371"/>
          <a:stretch/>
        </p:blipFill>
        <p:spPr>
          <a:xfrm>
            <a:off x="0" y="1707306"/>
            <a:ext cx="4578394" cy="5150694"/>
          </a:xfrm>
          <a:prstGeom prst="rect">
            <a:avLst/>
          </a:prstGeom>
        </p:spPr>
      </p:pic>
      <p:sp>
        <p:nvSpPr>
          <p:cNvPr id="5" name="Text Placeholder 4">
            <a:extLst>
              <a:ext uri="{FF2B5EF4-FFF2-40B4-BE49-F238E27FC236}">
                <a16:creationId xmlns:a16="http://schemas.microsoft.com/office/drawing/2014/main" id="{E61E9B92-F6D0-3EA9-E8FB-D4A98C836910}"/>
              </a:ext>
            </a:extLst>
          </p:cNvPr>
          <p:cNvSpPr>
            <a:spLocks noGrp="1"/>
          </p:cNvSpPr>
          <p:nvPr>
            <p:ph type="body" sz="half" idx="2"/>
          </p:nvPr>
        </p:nvSpPr>
        <p:spPr>
          <a:xfrm>
            <a:off x="5122333" y="1707306"/>
            <a:ext cx="6573035" cy="5096341"/>
          </a:xfrm>
        </p:spPr>
        <p:txBody>
          <a:bodyPr vert="horz" lIns="91440" tIns="45720" rIns="91440" bIns="45720" rtlCol="0" anchor="ctr">
            <a:normAutofit/>
          </a:bodyPr>
          <a:lstStyle/>
          <a:p>
            <a:pPr indent="-228600">
              <a:buFont typeface="Arial" panose="020B0604020202020204" pitchFamily="34" charset="0"/>
              <a:buChar char="•"/>
            </a:pPr>
            <a:r>
              <a:rPr lang="en-US" sz="2000" dirty="0"/>
              <a:t>MPS offer:</a:t>
            </a:r>
          </a:p>
          <a:p>
            <a:pPr lvl="1" indent="-228600">
              <a:buFont typeface="Arial" panose="020B0604020202020204" pitchFamily="34" charset="0"/>
              <a:buChar char="•"/>
            </a:pPr>
            <a:r>
              <a:rPr lang="en-US" sz="1800" dirty="0"/>
              <a:t>Clearly defined engineered systems for key components of metabolic circuits</a:t>
            </a:r>
          </a:p>
          <a:p>
            <a:pPr lvl="1" indent="-228600">
              <a:buFont typeface="Arial" panose="020B0604020202020204" pitchFamily="34" charset="0"/>
              <a:buChar char="•"/>
            </a:pPr>
            <a:r>
              <a:rPr lang="en-US" sz="1800" dirty="0"/>
              <a:t>Physiologically relevant tissue to media volumes</a:t>
            </a:r>
          </a:p>
          <a:p>
            <a:pPr lvl="1" indent="-228600">
              <a:buFont typeface="Arial" panose="020B0604020202020204" pitchFamily="34" charset="0"/>
              <a:buChar char="•"/>
            </a:pPr>
            <a:r>
              <a:rPr lang="en-US" sz="1800" dirty="0"/>
              <a:t>Microcirculation mimicking in vivo transport</a:t>
            </a:r>
          </a:p>
          <a:p>
            <a:pPr lvl="1" indent="-228600">
              <a:buFont typeface="Arial" panose="020B0604020202020204" pitchFamily="34" charset="0"/>
              <a:buChar char="•"/>
            </a:pPr>
            <a:r>
              <a:rPr lang="en-US" sz="1800" dirty="0"/>
              <a:t>Recapitulation of organ geometry &amp; structure</a:t>
            </a:r>
          </a:p>
          <a:p>
            <a:pPr lvl="1" indent="-228600">
              <a:buFont typeface="Arial" panose="020B0604020202020204" pitchFamily="34" charset="0"/>
              <a:buChar char="•"/>
            </a:pPr>
            <a:r>
              <a:rPr lang="en-US" sz="1800" dirty="0"/>
              <a:t>Multiorgan fluidic integration easily implemented </a:t>
            </a:r>
          </a:p>
          <a:p>
            <a:pPr lvl="1" indent="-228600">
              <a:buFont typeface="Arial" panose="020B0604020202020204" pitchFamily="34" charset="0"/>
              <a:buChar char="•"/>
            </a:pPr>
            <a:endParaRPr lang="en-US" sz="1800" dirty="0"/>
          </a:p>
          <a:p>
            <a:pPr indent="-228600">
              <a:buFont typeface="Arial" panose="020B0604020202020204" pitchFamily="34" charset="0"/>
              <a:buChar char="•"/>
            </a:pPr>
            <a:r>
              <a:rPr lang="en-US" sz="2000" dirty="0"/>
              <a:t>Human iPSC derived cell types offer:</a:t>
            </a:r>
          </a:p>
          <a:p>
            <a:pPr lvl="1" indent="-228600">
              <a:buFont typeface="Arial" panose="020B0604020202020204" pitchFamily="34" charset="0"/>
              <a:buChar char="•"/>
            </a:pPr>
            <a:r>
              <a:rPr lang="en-US" sz="1800" dirty="0"/>
              <a:t>Relevance to human biology and diseases</a:t>
            </a:r>
          </a:p>
          <a:p>
            <a:pPr lvl="1" indent="-228600">
              <a:buFont typeface="Arial" panose="020B0604020202020204" pitchFamily="34" charset="0"/>
              <a:buChar char="•"/>
            </a:pPr>
            <a:r>
              <a:rPr lang="en-US" sz="1800" dirty="0"/>
              <a:t>Reproducibility and full characterization</a:t>
            </a:r>
          </a:p>
          <a:p>
            <a:pPr lvl="1" indent="-228600">
              <a:buFont typeface="Arial" panose="020B0604020202020204" pitchFamily="34" charset="0"/>
              <a:buChar char="•"/>
            </a:pPr>
            <a:r>
              <a:rPr lang="en-US" sz="1800" dirty="0"/>
              <a:t>Defined genotypes</a:t>
            </a:r>
          </a:p>
          <a:p>
            <a:pPr lvl="1" indent="-228600">
              <a:buFont typeface="Arial" panose="020B0604020202020204" pitchFamily="34" charset="0"/>
              <a:buChar char="•"/>
            </a:pPr>
            <a:r>
              <a:rPr lang="en-US" sz="1800" dirty="0"/>
              <a:t>Creation of fully isogenic multi organ systems </a:t>
            </a:r>
          </a:p>
          <a:p>
            <a:pPr lvl="1" indent="-228600">
              <a:buFont typeface="Arial" panose="020B0604020202020204" pitchFamily="34" charset="0"/>
              <a:buChar char="•"/>
            </a:pPr>
            <a:r>
              <a:rPr lang="en-US" sz="1800" dirty="0"/>
              <a:t>Reflect human diversity</a:t>
            </a:r>
          </a:p>
          <a:p>
            <a:pPr lvl="1" indent="-228600">
              <a:buFont typeface="Arial" panose="020B0604020202020204" pitchFamily="34" charset="0"/>
              <a:buChar char="•"/>
            </a:pPr>
            <a:r>
              <a:rPr lang="en-US" sz="1800" dirty="0"/>
              <a:t>Editable genetic profiles</a:t>
            </a:r>
          </a:p>
        </p:txBody>
      </p:sp>
    </p:spTree>
    <p:extLst>
      <p:ext uri="{BB962C8B-B14F-4D97-AF65-F5344CB8AC3E}">
        <p14:creationId xmlns:p14="http://schemas.microsoft.com/office/powerpoint/2010/main" val="743664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BC74A73-D1D5-B240-A2F0-DE19C21F24E0}"/>
              </a:ext>
            </a:extLst>
          </p:cNvPr>
          <p:cNvSpPr txBox="1">
            <a:spLocks noGrp="1"/>
          </p:cNvSpPr>
          <p:nvPr>
            <p:ph type="title" idx="4294967295"/>
          </p:nvPr>
        </p:nvSpPr>
        <p:spPr>
          <a:xfrm>
            <a:off x="0" y="65059"/>
            <a:ext cx="12192000" cy="1153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0" normalizeH="0" baseline="0" noProof="0" dirty="0">
                <a:ln>
                  <a:noFill/>
                </a:ln>
                <a:solidFill>
                  <a:schemeClr val="tx1"/>
                </a:solidFill>
                <a:effectLst/>
                <a:uLnTx/>
                <a:uFillTx/>
                <a:latin typeface="+mj-lt"/>
                <a:ea typeface="+mj-ea"/>
                <a:cs typeface="+mj-cs"/>
              </a:rPr>
              <a:t>Functional Readouts in the </a:t>
            </a:r>
            <a:r>
              <a:rPr kumimoji="0" lang="en-US" sz="4600" b="0" i="0" u="none" strike="noStrike" kern="1200" cap="none" spc="0" normalizeH="0" baseline="0" noProof="0" dirty="0" err="1">
                <a:ln>
                  <a:noFill/>
                </a:ln>
                <a:solidFill>
                  <a:schemeClr val="tx1"/>
                </a:solidFill>
                <a:effectLst/>
                <a:uLnTx/>
                <a:uFillTx/>
                <a:latin typeface="+mj-lt"/>
                <a:ea typeface="+mj-ea"/>
                <a:cs typeface="+mj-cs"/>
              </a:rPr>
              <a:t>iADIPO</a:t>
            </a:r>
            <a:r>
              <a:rPr kumimoji="0" lang="en-US" sz="4600" b="0" i="0" u="none" strike="noStrike" kern="1200" cap="none" spc="0" normalizeH="0" baseline="0" noProof="0" dirty="0">
                <a:ln>
                  <a:noFill/>
                </a:ln>
                <a:solidFill>
                  <a:schemeClr val="tx1"/>
                </a:solidFill>
                <a:effectLst/>
                <a:uLnTx/>
                <a:uFillTx/>
                <a:latin typeface="+mj-lt"/>
                <a:ea typeface="+mj-ea"/>
                <a:cs typeface="+mj-cs"/>
              </a:rPr>
              <a:t>-MPS</a:t>
            </a:r>
          </a:p>
        </p:txBody>
      </p:sp>
      <p:sp>
        <p:nvSpPr>
          <p:cNvPr id="21" name="TextBox 20">
            <a:extLst>
              <a:ext uri="{FF2B5EF4-FFF2-40B4-BE49-F238E27FC236}">
                <a16:creationId xmlns:a16="http://schemas.microsoft.com/office/drawing/2014/main" id="{CD05AB51-D517-8544-8E3A-F46B06EF3A15}"/>
              </a:ext>
            </a:extLst>
          </p:cNvPr>
          <p:cNvSpPr txBox="1"/>
          <p:nvPr/>
        </p:nvSpPr>
        <p:spPr>
          <a:xfrm>
            <a:off x="2824590" y="1231791"/>
            <a:ext cx="2108269" cy="461665"/>
          </a:xfrm>
          <a:prstGeom prst="rect">
            <a:avLst/>
          </a:prstGeom>
          <a:noFill/>
        </p:spPr>
        <p:txBody>
          <a:bodyPr wrap="none" rtlCol="0">
            <a:spAutoFit/>
          </a:bodyPr>
          <a:lstStyle/>
          <a:p>
            <a:r>
              <a:rPr lang="en-US" altLang="zh-CN" sz="2400" b="1" dirty="0"/>
              <a:t>3D</a:t>
            </a:r>
            <a:r>
              <a:rPr lang="zh-CN" altLang="en-US" sz="2400" b="1" dirty="0"/>
              <a:t> </a:t>
            </a:r>
            <a:r>
              <a:rPr lang="en-US" altLang="zh-CN" sz="2400" b="1" dirty="0" err="1"/>
              <a:t>iAdipo</a:t>
            </a:r>
            <a:r>
              <a:rPr lang="en-US" altLang="zh-CN" sz="2400" b="1" dirty="0"/>
              <a:t>-MPS</a:t>
            </a:r>
            <a:endParaRPr lang="en-US" sz="2400" b="1" dirty="0"/>
          </a:p>
        </p:txBody>
      </p:sp>
      <p:pic>
        <p:nvPicPr>
          <p:cNvPr id="20" name="Picture 19" descr="Two-panel figure showing 3D iAdipo-MPS cells with actin stained in red and lipid stained in green. Left image is at 200uM and right is at 50 uM">
            <a:extLst>
              <a:ext uri="{FF2B5EF4-FFF2-40B4-BE49-F238E27FC236}">
                <a16:creationId xmlns:a16="http://schemas.microsoft.com/office/drawing/2014/main" id="{33B244A4-FD0D-064E-B2E4-C11269382346}"/>
              </a:ext>
            </a:extLst>
          </p:cNvPr>
          <p:cNvPicPr>
            <a:picLocks noChangeAspect="1"/>
          </p:cNvPicPr>
          <p:nvPr/>
        </p:nvPicPr>
        <p:blipFill>
          <a:blip r:embed="rId3"/>
          <a:stretch>
            <a:fillRect/>
          </a:stretch>
        </p:blipFill>
        <p:spPr>
          <a:xfrm>
            <a:off x="1262525" y="1698577"/>
            <a:ext cx="5232400" cy="2489200"/>
          </a:xfrm>
          <a:prstGeom prst="rect">
            <a:avLst/>
          </a:prstGeom>
        </p:spPr>
      </p:pic>
      <p:sp>
        <p:nvSpPr>
          <p:cNvPr id="29" name="TextBox 28">
            <a:extLst>
              <a:ext uri="{FF2B5EF4-FFF2-40B4-BE49-F238E27FC236}">
                <a16:creationId xmlns:a16="http://schemas.microsoft.com/office/drawing/2014/main" id="{E3287FC3-8979-5B49-A651-985A3849258D}"/>
              </a:ext>
            </a:extLst>
          </p:cNvPr>
          <p:cNvSpPr txBox="1"/>
          <p:nvPr/>
        </p:nvSpPr>
        <p:spPr>
          <a:xfrm>
            <a:off x="6713653" y="1242327"/>
            <a:ext cx="2391617" cy="461665"/>
          </a:xfrm>
          <a:prstGeom prst="rect">
            <a:avLst/>
          </a:prstGeom>
          <a:noFill/>
        </p:spPr>
        <p:txBody>
          <a:bodyPr wrap="none" rtlCol="0">
            <a:spAutoFit/>
          </a:bodyPr>
          <a:lstStyle/>
          <a:p>
            <a:r>
              <a:rPr lang="en-US" altLang="zh-CN" sz="2400" b="1" dirty="0"/>
              <a:t>Lipid</a:t>
            </a:r>
            <a:r>
              <a:rPr lang="zh-CN" altLang="en-US" sz="2400" b="1" dirty="0"/>
              <a:t> </a:t>
            </a:r>
            <a:r>
              <a:rPr lang="en-US" altLang="zh-CN" sz="2400" b="1" dirty="0"/>
              <a:t>Droplet</a:t>
            </a:r>
            <a:r>
              <a:rPr lang="zh-CN" altLang="en-US" sz="2400" b="1" dirty="0"/>
              <a:t> </a:t>
            </a:r>
            <a:r>
              <a:rPr lang="en-US" altLang="zh-CN" sz="2400" b="1" dirty="0"/>
              <a:t>Size</a:t>
            </a:r>
            <a:endParaRPr lang="en-US" sz="2400" b="1" dirty="0"/>
          </a:p>
        </p:txBody>
      </p:sp>
      <p:pic>
        <p:nvPicPr>
          <p:cNvPr id="23" name="Picture 22" descr="Cluster graph showing Lipid Droplet Size increased in MPS compared with TC. ">
            <a:extLst>
              <a:ext uri="{FF2B5EF4-FFF2-40B4-BE49-F238E27FC236}">
                <a16:creationId xmlns:a16="http://schemas.microsoft.com/office/drawing/2014/main" id="{59FF9BC8-2ECD-A143-9769-B94DBBB4EBF3}"/>
              </a:ext>
            </a:extLst>
          </p:cNvPr>
          <p:cNvPicPr>
            <a:picLocks noChangeAspect="1"/>
          </p:cNvPicPr>
          <p:nvPr/>
        </p:nvPicPr>
        <p:blipFill>
          <a:blip r:embed="rId4"/>
          <a:stretch>
            <a:fillRect/>
          </a:stretch>
        </p:blipFill>
        <p:spPr>
          <a:xfrm>
            <a:off x="6785249" y="1795124"/>
            <a:ext cx="2006815" cy="2527815"/>
          </a:xfrm>
          <a:prstGeom prst="rect">
            <a:avLst/>
          </a:prstGeom>
        </p:spPr>
      </p:pic>
      <p:sp>
        <p:nvSpPr>
          <p:cNvPr id="33" name="TextBox 32">
            <a:extLst>
              <a:ext uri="{FF2B5EF4-FFF2-40B4-BE49-F238E27FC236}">
                <a16:creationId xmlns:a16="http://schemas.microsoft.com/office/drawing/2014/main" id="{12F642F3-6430-FB4F-8626-5D9C416E7744}"/>
              </a:ext>
            </a:extLst>
          </p:cNvPr>
          <p:cNvSpPr txBox="1"/>
          <p:nvPr/>
        </p:nvSpPr>
        <p:spPr>
          <a:xfrm>
            <a:off x="9367410" y="1242327"/>
            <a:ext cx="1438214" cy="461665"/>
          </a:xfrm>
          <a:prstGeom prst="rect">
            <a:avLst/>
          </a:prstGeom>
          <a:noFill/>
        </p:spPr>
        <p:txBody>
          <a:bodyPr wrap="none" rtlCol="0">
            <a:spAutoFit/>
          </a:bodyPr>
          <a:lstStyle/>
          <a:p>
            <a:r>
              <a:rPr lang="en-US" altLang="zh-CN" sz="2400" b="1" dirty="0" err="1"/>
              <a:t>Locularity</a:t>
            </a:r>
            <a:endParaRPr lang="en-US" sz="2400" b="1" dirty="0"/>
          </a:p>
        </p:txBody>
      </p:sp>
      <p:pic>
        <p:nvPicPr>
          <p:cNvPr id="26" name="Picture 25" descr="Bar chart illustrating Locularity. X-axis:  TC, MPS. Y-axis: Fatty Acid Uptake Rate. MPS has significantly decreased Locularity (lipids/nuclei). ">
            <a:extLst>
              <a:ext uri="{FF2B5EF4-FFF2-40B4-BE49-F238E27FC236}">
                <a16:creationId xmlns:a16="http://schemas.microsoft.com/office/drawing/2014/main" id="{5FC25761-1F7E-3E48-A583-39C3513CE5BD}"/>
              </a:ext>
            </a:extLst>
          </p:cNvPr>
          <p:cNvPicPr>
            <a:picLocks noChangeAspect="1"/>
          </p:cNvPicPr>
          <p:nvPr/>
        </p:nvPicPr>
        <p:blipFill>
          <a:blip r:embed="rId5"/>
          <a:stretch>
            <a:fillRect/>
          </a:stretch>
        </p:blipFill>
        <p:spPr>
          <a:xfrm>
            <a:off x="9082388" y="1795124"/>
            <a:ext cx="1913156" cy="2537861"/>
          </a:xfrm>
          <a:prstGeom prst="rect">
            <a:avLst/>
          </a:prstGeom>
        </p:spPr>
      </p:pic>
      <p:sp>
        <p:nvSpPr>
          <p:cNvPr id="37" name="TextBox 36">
            <a:extLst>
              <a:ext uri="{FF2B5EF4-FFF2-40B4-BE49-F238E27FC236}">
                <a16:creationId xmlns:a16="http://schemas.microsoft.com/office/drawing/2014/main" id="{00366215-81EF-7746-A2B5-6EB5361792AF}"/>
              </a:ext>
            </a:extLst>
          </p:cNvPr>
          <p:cNvSpPr txBox="1"/>
          <p:nvPr/>
        </p:nvSpPr>
        <p:spPr>
          <a:xfrm>
            <a:off x="1769669" y="4304036"/>
            <a:ext cx="2175917" cy="461665"/>
          </a:xfrm>
          <a:prstGeom prst="rect">
            <a:avLst/>
          </a:prstGeom>
          <a:noFill/>
        </p:spPr>
        <p:txBody>
          <a:bodyPr wrap="none" rtlCol="0">
            <a:spAutoFit/>
          </a:bodyPr>
          <a:lstStyle/>
          <a:p>
            <a:r>
              <a:rPr lang="en-US" sz="2400" b="1"/>
              <a:t>Glucose Uptake</a:t>
            </a:r>
            <a:endParaRPr lang="en-US" sz="2400" b="1" dirty="0"/>
          </a:p>
        </p:txBody>
      </p:sp>
      <p:pic>
        <p:nvPicPr>
          <p:cNvPr id="11" name="Picture 10" descr="Bar chart illustrating Glucose Uptake. X-axis:  Basal, Insulin Stimulated. Y-axis: Glucose Uptake. Insulin Stimulated has significantly increased Glucose Uptake. ">
            <a:extLst>
              <a:ext uri="{FF2B5EF4-FFF2-40B4-BE49-F238E27FC236}">
                <a16:creationId xmlns:a16="http://schemas.microsoft.com/office/drawing/2014/main" id="{BE8BA41A-A93B-6A4A-A786-7CAFCD284AD2}"/>
              </a:ext>
            </a:extLst>
          </p:cNvPr>
          <p:cNvPicPr>
            <a:picLocks noChangeAspect="1"/>
          </p:cNvPicPr>
          <p:nvPr/>
        </p:nvPicPr>
        <p:blipFill>
          <a:blip r:embed="rId6"/>
          <a:stretch>
            <a:fillRect/>
          </a:stretch>
        </p:blipFill>
        <p:spPr>
          <a:xfrm>
            <a:off x="1262525" y="4752449"/>
            <a:ext cx="3190206" cy="1923990"/>
          </a:xfrm>
          <a:prstGeom prst="rect">
            <a:avLst/>
          </a:prstGeom>
        </p:spPr>
      </p:pic>
      <p:sp>
        <p:nvSpPr>
          <p:cNvPr id="38" name="TextBox 37">
            <a:extLst>
              <a:ext uri="{FF2B5EF4-FFF2-40B4-BE49-F238E27FC236}">
                <a16:creationId xmlns:a16="http://schemas.microsoft.com/office/drawing/2014/main" id="{36080323-3BF6-3D4F-BFDE-4B6089EE4702}"/>
              </a:ext>
            </a:extLst>
          </p:cNvPr>
          <p:cNvSpPr txBox="1"/>
          <p:nvPr/>
        </p:nvSpPr>
        <p:spPr>
          <a:xfrm>
            <a:off x="5182105" y="4304036"/>
            <a:ext cx="2431820" cy="461665"/>
          </a:xfrm>
          <a:prstGeom prst="rect">
            <a:avLst/>
          </a:prstGeom>
          <a:noFill/>
        </p:spPr>
        <p:txBody>
          <a:bodyPr wrap="none" rtlCol="0">
            <a:spAutoFit/>
          </a:bodyPr>
          <a:lstStyle/>
          <a:p>
            <a:r>
              <a:rPr lang="en-US" sz="2400" b="1" dirty="0"/>
              <a:t>Fatty Acid Uptake</a:t>
            </a:r>
          </a:p>
        </p:txBody>
      </p:sp>
      <p:pic>
        <p:nvPicPr>
          <p:cNvPr id="9" name="Picture 8" descr="Bar chart illustrating Fatty Acid Uptake. X-axis:  Basal, Insulin Stimulated. Y-axis: Fatty Acid Uptake Rate. Insulin Stimulated has significantly increased Fatty Acid Uptake Rate. ">
            <a:extLst>
              <a:ext uri="{FF2B5EF4-FFF2-40B4-BE49-F238E27FC236}">
                <a16:creationId xmlns:a16="http://schemas.microsoft.com/office/drawing/2014/main" id="{F6B0AD7E-AF93-2A45-A8CA-CA69E58C80A6}"/>
              </a:ext>
            </a:extLst>
          </p:cNvPr>
          <p:cNvPicPr>
            <a:picLocks noChangeAspect="1"/>
          </p:cNvPicPr>
          <p:nvPr/>
        </p:nvPicPr>
        <p:blipFill>
          <a:blip r:embed="rId7"/>
          <a:stretch>
            <a:fillRect/>
          </a:stretch>
        </p:blipFill>
        <p:spPr>
          <a:xfrm>
            <a:off x="4746407" y="4774217"/>
            <a:ext cx="3042250" cy="1897486"/>
          </a:xfrm>
          <a:prstGeom prst="rect">
            <a:avLst/>
          </a:prstGeom>
        </p:spPr>
      </p:pic>
      <p:sp>
        <p:nvSpPr>
          <p:cNvPr id="39" name="TextBox 38">
            <a:extLst>
              <a:ext uri="{FF2B5EF4-FFF2-40B4-BE49-F238E27FC236}">
                <a16:creationId xmlns:a16="http://schemas.microsoft.com/office/drawing/2014/main" id="{08D508CB-48E0-4C4B-95E5-768A4DD7F853}"/>
              </a:ext>
            </a:extLst>
          </p:cNvPr>
          <p:cNvSpPr txBox="1"/>
          <p:nvPr/>
        </p:nvSpPr>
        <p:spPr>
          <a:xfrm>
            <a:off x="9190147" y="4304036"/>
            <a:ext cx="1261564" cy="461665"/>
          </a:xfrm>
          <a:prstGeom prst="rect">
            <a:avLst/>
          </a:prstGeom>
          <a:noFill/>
        </p:spPr>
        <p:txBody>
          <a:bodyPr wrap="none" rtlCol="0">
            <a:spAutoFit/>
          </a:bodyPr>
          <a:lstStyle/>
          <a:p>
            <a:r>
              <a:rPr lang="en-US" sz="2400" b="1" dirty="0"/>
              <a:t>Lipolysis</a:t>
            </a:r>
          </a:p>
        </p:txBody>
      </p:sp>
      <p:pic>
        <p:nvPicPr>
          <p:cNvPr id="8" name="Picture 7" descr="Bar chart illustrating Lipolysis. X-axis:  Basal, Isop. Stimulated and Stimulated +insulin. Y-axis: Glycerol release.  Stimulated and Stimulated +insulin have significantly increased glycerol. ">
            <a:extLst>
              <a:ext uri="{FF2B5EF4-FFF2-40B4-BE49-F238E27FC236}">
                <a16:creationId xmlns:a16="http://schemas.microsoft.com/office/drawing/2014/main" id="{8A02A9BB-D76D-0C42-8539-D57512C76C4F}"/>
              </a:ext>
            </a:extLst>
          </p:cNvPr>
          <p:cNvPicPr>
            <a:picLocks noChangeAspect="1"/>
          </p:cNvPicPr>
          <p:nvPr/>
        </p:nvPicPr>
        <p:blipFill>
          <a:blip r:embed="rId8"/>
          <a:stretch>
            <a:fillRect/>
          </a:stretch>
        </p:blipFill>
        <p:spPr>
          <a:xfrm>
            <a:off x="8082333" y="4760965"/>
            <a:ext cx="2823282" cy="2068544"/>
          </a:xfrm>
          <a:prstGeom prst="rect">
            <a:avLst/>
          </a:prstGeom>
        </p:spPr>
      </p:pic>
      <p:sp>
        <p:nvSpPr>
          <p:cNvPr id="2" name="TextBox 1">
            <a:extLst>
              <a:ext uri="{FF2B5EF4-FFF2-40B4-BE49-F238E27FC236}">
                <a16:creationId xmlns:a16="http://schemas.microsoft.com/office/drawing/2014/main" id="{C26F39A6-6B52-541B-E781-4EC021EDB399}"/>
              </a:ext>
            </a:extLst>
          </p:cNvPr>
          <p:cNvSpPr txBox="1"/>
          <p:nvPr/>
        </p:nvSpPr>
        <p:spPr>
          <a:xfrm>
            <a:off x="-26583" y="6304002"/>
            <a:ext cx="2578216" cy="553998"/>
          </a:xfrm>
          <a:prstGeom prst="rect">
            <a:avLst/>
          </a:prstGeom>
          <a:noFill/>
        </p:spPr>
        <p:txBody>
          <a:bodyPr wrap="square" rtlCol="0">
            <a:spAutoFit/>
          </a:bodyPr>
          <a:lstStyle/>
          <a:p>
            <a:r>
              <a:rPr lang="en-US" sz="1000" dirty="0"/>
              <a:t>Qi, …, Stahl, Small, 2021</a:t>
            </a:r>
          </a:p>
          <a:p>
            <a:r>
              <a:rPr lang="en-US" sz="1000" dirty="0"/>
              <a:t>Qi, …, Stahl, Small, 2023</a:t>
            </a:r>
          </a:p>
          <a:p>
            <a:r>
              <a:rPr lang="en-US" sz="1000" dirty="0"/>
              <a:t>Qi, …, Stahl, Nature Communications, 2024</a:t>
            </a:r>
          </a:p>
        </p:txBody>
      </p:sp>
    </p:spTree>
    <p:extLst>
      <p:ext uri="{BB962C8B-B14F-4D97-AF65-F5344CB8AC3E}">
        <p14:creationId xmlns:p14="http://schemas.microsoft.com/office/powerpoint/2010/main" val="502153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AC732E-17C8-897E-267E-691C7535A578}"/>
              </a:ext>
            </a:extLst>
          </p:cNvPr>
          <p:cNvSpPr txBox="1">
            <a:spLocks noGrp="1"/>
          </p:cNvSpPr>
          <p:nvPr>
            <p:ph type="title" idx="4294967295"/>
          </p:nvPr>
        </p:nvSpPr>
        <p:spPr>
          <a:xfrm>
            <a:off x="0" y="65059"/>
            <a:ext cx="12192000" cy="1153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0" normalizeH="0" baseline="0" noProof="0" dirty="0">
                <a:ln>
                  <a:noFill/>
                </a:ln>
                <a:solidFill>
                  <a:schemeClr val="tx1"/>
                </a:solidFill>
                <a:effectLst/>
                <a:uLnTx/>
                <a:uFillTx/>
                <a:latin typeface="+mj-lt"/>
                <a:ea typeface="+mj-ea"/>
                <a:cs typeface="+mj-cs"/>
              </a:rPr>
              <a:t>Functional Readouts in the </a:t>
            </a:r>
            <a:r>
              <a:rPr kumimoji="0" lang="en-US" sz="4600" b="0" i="0" u="none" strike="noStrike" kern="1200" cap="none" spc="0" normalizeH="0" baseline="0" noProof="0" dirty="0" err="1">
                <a:ln>
                  <a:noFill/>
                </a:ln>
                <a:solidFill>
                  <a:schemeClr val="tx1"/>
                </a:solidFill>
                <a:effectLst/>
                <a:uLnTx/>
                <a:uFillTx/>
                <a:latin typeface="+mj-lt"/>
                <a:ea typeface="+mj-ea"/>
                <a:cs typeface="+mj-cs"/>
              </a:rPr>
              <a:t>iADIPO</a:t>
            </a:r>
            <a:r>
              <a:rPr kumimoji="0" lang="en-US" sz="4600" b="0" i="0" u="none" strike="noStrike" kern="1200" cap="none" spc="0" normalizeH="0" baseline="0" noProof="0" dirty="0">
                <a:ln>
                  <a:noFill/>
                </a:ln>
                <a:solidFill>
                  <a:schemeClr val="tx1"/>
                </a:solidFill>
                <a:effectLst/>
                <a:uLnTx/>
                <a:uFillTx/>
                <a:latin typeface="+mj-lt"/>
                <a:ea typeface="+mj-ea"/>
                <a:cs typeface="+mj-cs"/>
              </a:rPr>
              <a:t>-MPS (#2)</a:t>
            </a:r>
          </a:p>
        </p:txBody>
      </p:sp>
      <p:pic>
        <p:nvPicPr>
          <p:cNvPr id="9" name="Picture 8" descr="A figure with 4 panels labeled a, b, c and d. A is an image of the standard iADIPO-MPS system. B is an image f the Drug Screening by Probing Insulin Sesnitivity chip set up. C is a bar chart showing Fatty Acid Uptake Rates for basal and stimulated cells treated with Control, Metformin, Hydrocortisone or Atorvostatin. Control and Metformin show significantly increased rates for treatment with Control and Metformin but not with the latter two chemicals. D is a bar chart showing Insulin Stimulated Fatty Acid Uptake Index for Control, Metformin, Hydrocortisone or Atorvostatin. Compared with Control, Metfomin significantly increases and Hydrocortisone and Atorvostatin significantly decreases the rate">
            <a:extLst>
              <a:ext uri="{FF2B5EF4-FFF2-40B4-BE49-F238E27FC236}">
                <a16:creationId xmlns:a16="http://schemas.microsoft.com/office/drawing/2014/main" id="{F27903A6-B9E3-6972-E749-8BB0FB04563F}"/>
              </a:ext>
            </a:extLst>
          </p:cNvPr>
          <p:cNvPicPr>
            <a:picLocks noChangeAspect="1"/>
          </p:cNvPicPr>
          <p:nvPr/>
        </p:nvPicPr>
        <p:blipFill>
          <a:blip r:embed="rId2"/>
          <a:stretch>
            <a:fillRect/>
          </a:stretch>
        </p:blipFill>
        <p:spPr>
          <a:xfrm>
            <a:off x="5722039" y="1233054"/>
            <a:ext cx="5626100" cy="5334000"/>
          </a:xfrm>
          <a:prstGeom prst="rect">
            <a:avLst/>
          </a:prstGeom>
        </p:spPr>
      </p:pic>
      <p:pic>
        <p:nvPicPr>
          <p:cNvPr id="7" name="Content Placeholder 6" descr="Diagram showing three items in a circular diagram connected by arrows. From left counter-clockwise: Human, arrow labeled Stem Cells, Metabolically Competent iAdipose-on-a-Chip, arrow labeled Scale-up, Drug Screening by Probing Insulin Sensitivity, arrow labeled Insulin Sensitizer.">
            <a:extLst>
              <a:ext uri="{FF2B5EF4-FFF2-40B4-BE49-F238E27FC236}">
                <a16:creationId xmlns:a16="http://schemas.microsoft.com/office/drawing/2014/main" id="{28AB0031-6656-B352-4E4A-F218D1815D6E}"/>
              </a:ext>
            </a:extLst>
          </p:cNvPr>
          <p:cNvPicPr>
            <a:picLocks noGrp="1" noChangeAspect="1"/>
          </p:cNvPicPr>
          <p:nvPr>
            <p:ph idx="1"/>
          </p:nvPr>
        </p:nvPicPr>
        <p:blipFill>
          <a:blip r:embed="rId3"/>
          <a:stretch>
            <a:fillRect/>
          </a:stretch>
        </p:blipFill>
        <p:spPr>
          <a:xfrm>
            <a:off x="299494" y="2149814"/>
            <a:ext cx="4882105" cy="3492583"/>
          </a:xfrm>
        </p:spPr>
      </p:pic>
      <p:sp>
        <p:nvSpPr>
          <p:cNvPr id="2" name="TextBox 1">
            <a:extLst>
              <a:ext uri="{FF2B5EF4-FFF2-40B4-BE49-F238E27FC236}">
                <a16:creationId xmlns:a16="http://schemas.microsoft.com/office/drawing/2014/main" id="{726F70EE-7FBD-8C53-050A-286F3CA742A7}"/>
              </a:ext>
            </a:extLst>
          </p:cNvPr>
          <p:cNvSpPr txBox="1"/>
          <p:nvPr/>
        </p:nvSpPr>
        <p:spPr>
          <a:xfrm>
            <a:off x="59079" y="6238943"/>
            <a:ext cx="2578216" cy="553998"/>
          </a:xfrm>
          <a:prstGeom prst="rect">
            <a:avLst/>
          </a:prstGeom>
          <a:noFill/>
        </p:spPr>
        <p:txBody>
          <a:bodyPr wrap="square" rtlCol="0">
            <a:spAutoFit/>
          </a:bodyPr>
          <a:lstStyle/>
          <a:p>
            <a:r>
              <a:rPr lang="en-US" sz="1000" dirty="0"/>
              <a:t>Qi, …, Stahl, Small, 2021</a:t>
            </a:r>
          </a:p>
          <a:p>
            <a:r>
              <a:rPr lang="en-US" sz="1000" dirty="0"/>
              <a:t>Qi, …, Stahl, Small, 2023</a:t>
            </a:r>
          </a:p>
          <a:p>
            <a:r>
              <a:rPr lang="en-US" sz="1000" dirty="0"/>
              <a:t>Qi, …, Stahl, Nature Communications, 2024</a:t>
            </a:r>
          </a:p>
        </p:txBody>
      </p:sp>
    </p:spTree>
    <p:extLst>
      <p:ext uri="{BB962C8B-B14F-4D97-AF65-F5344CB8AC3E}">
        <p14:creationId xmlns:p14="http://schemas.microsoft.com/office/powerpoint/2010/main" val="718298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D473DB8-FABD-3B1E-190B-78D9C3F89AF1}"/>
              </a:ext>
            </a:extLst>
          </p:cNvPr>
          <p:cNvSpPr txBox="1">
            <a:spLocks noGrp="1"/>
          </p:cNvSpPr>
          <p:nvPr>
            <p:ph type="title" idx="4294967295"/>
          </p:nvPr>
        </p:nvSpPr>
        <p:spPr>
          <a:xfrm>
            <a:off x="0" y="65059"/>
            <a:ext cx="12192000" cy="115343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0" i="0" u="none" strike="noStrike" kern="1200" cap="none" spc="0" normalizeH="0" baseline="0" noProof="0" dirty="0">
                <a:ln>
                  <a:noFill/>
                </a:ln>
                <a:solidFill>
                  <a:schemeClr val="tx1"/>
                </a:solidFill>
                <a:effectLst/>
                <a:uLnTx/>
                <a:uFillTx/>
                <a:latin typeface="+mj-lt"/>
                <a:ea typeface="+mj-ea"/>
                <a:cs typeface="+mj-cs"/>
              </a:rPr>
              <a:t>Functional Readouts in the </a:t>
            </a:r>
            <a:r>
              <a:rPr kumimoji="0" lang="en-US" sz="4600" b="0" i="0" u="none" strike="noStrike" kern="1200" cap="none" spc="0" normalizeH="0" baseline="0" noProof="0" dirty="0" err="1">
                <a:ln>
                  <a:noFill/>
                </a:ln>
                <a:solidFill>
                  <a:schemeClr val="tx1"/>
                </a:solidFill>
                <a:effectLst/>
                <a:uLnTx/>
                <a:uFillTx/>
                <a:latin typeface="+mj-lt"/>
                <a:ea typeface="+mj-ea"/>
                <a:cs typeface="+mj-cs"/>
              </a:rPr>
              <a:t>iADIPO</a:t>
            </a:r>
            <a:r>
              <a:rPr kumimoji="0" lang="en-US" sz="4600" b="0" i="0" u="none" strike="noStrike" kern="1200" cap="none" spc="0" normalizeH="0" baseline="0" noProof="0" dirty="0">
                <a:ln>
                  <a:noFill/>
                </a:ln>
                <a:solidFill>
                  <a:schemeClr val="tx1"/>
                </a:solidFill>
                <a:effectLst/>
                <a:uLnTx/>
                <a:uFillTx/>
                <a:latin typeface="+mj-lt"/>
                <a:ea typeface="+mj-ea"/>
                <a:cs typeface="+mj-cs"/>
              </a:rPr>
              <a:t>-MPS (3)</a:t>
            </a:r>
          </a:p>
        </p:txBody>
      </p:sp>
      <p:grpSp>
        <p:nvGrpSpPr>
          <p:cNvPr id="10" name="Group 9" descr="Figure with three panels illustrating Mature A (adipocyte)-MPS, Load M (macrophages) in A-MPS, and M migrate from CLSs, interact with A in MPS">
            <a:extLst>
              <a:ext uri="{FF2B5EF4-FFF2-40B4-BE49-F238E27FC236}">
                <a16:creationId xmlns:a16="http://schemas.microsoft.com/office/drawing/2014/main" id="{E00E3FD4-3BB5-7B43-B18D-DD0E3C61B7C3}"/>
              </a:ext>
            </a:extLst>
          </p:cNvPr>
          <p:cNvGrpSpPr/>
          <p:nvPr/>
        </p:nvGrpSpPr>
        <p:grpSpPr>
          <a:xfrm>
            <a:off x="169561" y="1126986"/>
            <a:ext cx="1432059" cy="5137279"/>
            <a:chOff x="399289" y="916233"/>
            <a:chExt cx="1432059" cy="5137279"/>
          </a:xfrm>
        </p:grpSpPr>
        <p:pic>
          <p:nvPicPr>
            <p:cNvPr id="7" name="Picture 6">
              <a:extLst>
                <a:ext uri="{FF2B5EF4-FFF2-40B4-BE49-F238E27FC236}">
                  <a16:creationId xmlns:a16="http://schemas.microsoft.com/office/drawing/2014/main" id="{9B5DC2AA-B0F4-DD4F-A332-D53BC65D8D41}"/>
                </a:ext>
              </a:extLst>
            </p:cNvPr>
            <p:cNvPicPr>
              <a:picLocks noChangeAspect="1"/>
            </p:cNvPicPr>
            <p:nvPr/>
          </p:nvPicPr>
          <p:blipFill>
            <a:blip r:embed="rId5"/>
            <a:stretch>
              <a:fillRect/>
            </a:stretch>
          </p:blipFill>
          <p:spPr>
            <a:xfrm>
              <a:off x="416724" y="916233"/>
              <a:ext cx="1358458" cy="1426381"/>
            </a:xfrm>
            <a:prstGeom prst="rect">
              <a:avLst/>
            </a:prstGeom>
          </p:spPr>
        </p:pic>
        <p:pic>
          <p:nvPicPr>
            <p:cNvPr id="8" name="Picture 7">
              <a:extLst>
                <a:ext uri="{FF2B5EF4-FFF2-40B4-BE49-F238E27FC236}">
                  <a16:creationId xmlns:a16="http://schemas.microsoft.com/office/drawing/2014/main" id="{6744F9B6-CDCD-B549-BFF9-ECC845BB18CC}"/>
                </a:ext>
              </a:extLst>
            </p:cNvPr>
            <p:cNvPicPr>
              <a:picLocks noChangeAspect="1"/>
            </p:cNvPicPr>
            <p:nvPr/>
          </p:nvPicPr>
          <p:blipFill>
            <a:blip r:embed="rId6"/>
            <a:stretch>
              <a:fillRect/>
            </a:stretch>
          </p:blipFill>
          <p:spPr>
            <a:xfrm>
              <a:off x="407835" y="2711616"/>
              <a:ext cx="1358458" cy="1426381"/>
            </a:xfrm>
            <a:prstGeom prst="rect">
              <a:avLst/>
            </a:prstGeom>
          </p:spPr>
        </p:pic>
        <p:pic>
          <p:nvPicPr>
            <p:cNvPr id="9" name="Picture 8">
              <a:extLst>
                <a:ext uri="{FF2B5EF4-FFF2-40B4-BE49-F238E27FC236}">
                  <a16:creationId xmlns:a16="http://schemas.microsoft.com/office/drawing/2014/main" id="{6C480B1C-DB7F-7E40-9298-A9E7FF68B65F}"/>
                </a:ext>
              </a:extLst>
            </p:cNvPr>
            <p:cNvPicPr>
              <a:picLocks noChangeAspect="1"/>
            </p:cNvPicPr>
            <p:nvPr/>
          </p:nvPicPr>
          <p:blipFill>
            <a:blip r:embed="rId7"/>
            <a:stretch>
              <a:fillRect/>
            </a:stretch>
          </p:blipFill>
          <p:spPr>
            <a:xfrm>
              <a:off x="446204" y="4627131"/>
              <a:ext cx="1358458" cy="1426381"/>
            </a:xfrm>
            <a:prstGeom prst="rect">
              <a:avLst/>
            </a:prstGeom>
          </p:spPr>
        </p:pic>
        <p:sp>
          <p:nvSpPr>
            <p:cNvPr id="16" name="TextBox 15">
              <a:extLst>
                <a:ext uri="{FF2B5EF4-FFF2-40B4-BE49-F238E27FC236}">
                  <a16:creationId xmlns:a16="http://schemas.microsoft.com/office/drawing/2014/main" id="{6FD4890B-9793-554A-BE40-2526D5EF9AD7}"/>
                </a:ext>
              </a:extLst>
            </p:cNvPr>
            <p:cNvSpPr txBox="1"/>
            <p:nvPr/>
          </p:nvSpPr>
          <p:spPr>
            <a:xfrm>
              <a:off x="458551" y="2294368"/>
              <a:ext cx="1254894" cy="307777"/>
            </a:xfrm>
            <a:prstGeom prst="rect">
              <a:avLst/>
            </a:prstGeom>
            <a:noFill/>
          </p:spPr>
          <p:txBody>
            <a:bodyPr wrap="none" rtlCol="0">
              <a:spAutoFit/>
            </a:bodyPr>
            <a:lstStyle/>
            <a:p>
              <a:pPr algn="ctr"/>
              <a:r>
                <a:rPr lang="en-US" sz="1400" dirty="0"/>
                <a:t>Mature A-MPS</a:t>
              </a:r>
            </a:p>
          </p:txBody>
        </p:sp>
        <p:sp>
          <p:nvSpPr>
            <p:cNvPr id="54" name="TextBox 53">
              <a:extLst>
                <a:ext uri="{FF2B5EF4-FFF2-40B4-BE49-F238E27FC236}">
                  <a16:creationId xmlns:a16="http://schemas.microsoft.com/office/drawing/2014/main" id="{EAC13F82-E90E-494E-A72D-7B2F8A84C15A}"/>
                </a:ext>
              </a:extLst>
            </p:cNvPr>
            <p:cNvSpPr txBox="1"/>
            <p:nvPr/>
          </p:nvSpPr>
          <p:spPr>
            <a:xfrm>
              <a:off x="399289" y="4099367"/>
              <a:ext cx="1432059" cy="307777"/>
            </a:xfrm>
            <a:prstGeom prst="rect">
              <a:avLst/>
            </a:prstGeom>
            <a:noFill/>
          </p:spPr>
          <p:txBody>
            <a:bodyPr wrap="none" rtlCol="0">
              <a:spAutoFit/>
            </a:bodyPr>
            <a:lstStyle/>
            <a:p>
              <a:pPr algn="ctr"/>
              <a:r>
                <a:rPr lang="en-US" sz="1400" dirty="0"/>
                <a:t>Load M in A-MPS</a:t>
              </a:r>
            </a:p>
          </p:txBody>
        </p:sp>
      </p:grpSp>
      <p:sp>
        <p:nvSpPr>
          <p:cNvPr id="56" name="TextBox 55">
            <a:extLst>
              <a:ext uri="{FF2B5EF4-FFF2-40B4-BE49-F238E27FC236}">
                <a16:creationId xmlns:a16="http://schemas.microsoft.com/office/drawing/2014/main" id="{6EBD9157-A7A3-1747-84F2-E7A6119CBFAA}"/>
              </a:ext>
            </a:extLst>
          </p:cNvPr>
          <p:cNvSpPr txBox="1"/>
          <p:nvPr/>
        </p:nvSpPr>
        <p:spPr>
          <a:xfrm>
            <a:off x="-232200" y="6274780"/>
            <a:ext cx="2331983" cy="523220"/>
          </a:xfrm>
          <a:prstGeom prst="rect">
            <a:avLst/>
          </a:prstGeom>
          <a:noFill/>
        </p:spPr>
        <p:txBody>
          <a:bodyPr wrap="square" rtlCol="0">
            <a:spAutoFit/>
          </a:bodyPr>
          <a:lstStyle/>
          <a:p>
            <a:pPr algn="ctr"/>
            <a:r>
              <a:rPr lang="en-US" sz="1400" dirty="0"/>
              <a:t>M migrate, form CLSs, interact with A in MPS</a:t>
            </a:r>
          </a:p>
        </p:txBody>
      </p:sp>
      <p:pic>
        <p:nvPicPr>
          <p:cNvPr id="23" name="Picture 22">
            <a:extLst>
              <a:ext uri="{FF2B5EF4-FFF2-40B4-BE49-F238E27FC236}">
                <a16:creationId xmlns:a16="http://schemas.microsoft.com/office/drawing/2014/main" id="{5F4E3231-3161-6B43-95DC-03CF683706F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560294" y="2908067"/>
            <a:ext cx="2550995" cy="2145155"/>
          </a:xfrm>
          <a:prstGeom prst="rect">
            <a:avLst/>
          </a:prstGeom>
        </p:spPr>
      </p:pic>
      <p:sp>
        <p:nvSpPr>
          <p:cNvPr id="13" name="TextBox 12">
            <a:extLst>
              <a:ext uri="{FF2B5EF4-FFF2-40B4-BE49-F238E27FC236}">
                <a16:creationId xmlns:a16="http://schemas.microsoft.com/office/drawing/2014/main" id="{39657BAB-9D27-E84F-A51E-F84C6699511F}"/>
              </a:ext>
            </a:extLst>
          </p:cNvPr>
          <p:cNvSpPr txBox="1"/>
          <p:nvPr/>
        </p:nvSpPr>
        <p:spPr>
          <a:xfrm>
            <a:off x="2184767" y="1150745"/>
            <a:ext cx="1541512" cy="338554"/>
          </a:xfrm>
          <a:prstGeom prst="rect">
            <a:avLst/>
          </a:prstGeom>
          <a:noFill/>
        </p:spPr>
        <p:txBody>
          <a:bodyPr wrap="none" rtlCol="0">
            <a:spAutoFit/>
          </a:bodyPr>
          <a:lstStyle/>
          <a:p>
            <a:r>
              <a:rPr lang="en-US" sz="1600" b="1" dirty="0"/>
              <a:t>Loading Process</a:t>
            </a:r>
          </a:p>
        </p:txBody>
      </p:sp>
      <p:pic>
        <p:nvPicPr>
          <p:cNvPr id="57" name="IMG_3271_2" descr="IMG_3271_2">
            <a:hlinkClick r:id="" action="ppaction://media"/>
            <a:extLst>
              <a:ext uri="{FF2B5EF4-FFF2-40B4-BE49-F238E27FC236}">
                <a16:creationId xmlns:a16="http://schemas.microsoft.com/office/drawing/2014/main" id="{A1F3C015-BE8A-3748-8CBA-7775BC56666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727314" y="1702426"/>
            <a:ext cx="2456419" cy="4366967"/>
          </a:xfrm>
          <a:prstGeom prst="rect">
            <a:avLst/>
          </a:prstGeom>
        </p:spPr>
      </p:pic>
      <p:sp>
        <p:nvSpPr>
          <p:cNvPr id="61" name="TextBox 60">
            <a:extLst>
              <a:ext uri="{FF2B5EF4-FFF2-40B4-BE49-F238E27FC236}">
                <a16:creationId xmlns:a16="http://schemas.microsoft.com/office/drawing/2014/main" id="{1DCDEB1D-E116-8041-B79A-78FDD66C64D6}"/>
              </a:ext>
            </a:extLst>
          </p:cNvPr>
          <p:cNvSpPr txBox="1"/>
          <p:nvPr/>
        </p:nvSpPr>
        <p:spPr>
          <a:xfrm>
            <a:off x="4389273" y="1126986"/>
            <a:ext cx="2373086" cy="369332"/>
          </a:xfrm>
          <a:prstGeom prst="rect">
            <a:avLst/>
          </a:prstGeom>
          <a:noFill/>
        </p:spPr>
        <p:txBody>
          <a:bodyPr wrap="none" rtlCol="0">
            <a:spAutoFit/>
          </a:bodyPr>
          <a:lstStyle/>
          <a:p>
            <a:r>
              <a:rPr lang="en-US" b="1" dirty="0"/>
              <a:t>Macrophage Migration</a:t>
            </a:r>
          </a:p>
        </p:txBody>
      </p:sp>
      <p:grpSp>
        <p:nvGrpSpPr>
          <p:cNvPr id="2" name="Group 1" descr="Figure showing two panels, Just Loading and Coculture 12 hours. Increased macrophage migration in the dish labeled coculture 12 hours.">
            <a:extLst>
              <a:ext uri="{FF2B5EF4-FFF2-40B4-BE49-F238E27FC236}">
                <a16:creationId xmlns:a16="http://schemas.microsoft.com/office/drawing/2014/main" id="{22698BD4-82D6-2D46-92FD-7A94AEC34454}"/>
              </a:ext>
            </a:extLst>
          </p:cNvPr>
          <p:cNvGrpSpPr/>
          <p:nvPr/>
        </p:nvGrpSpPr>
        <p:grpSpPr>
          <a:xfrm>
            <a:off x="4381812" y="1540266"/>
            <a:ext cx="2018248" cy="4697704"/>
            <a:chOff x="1974057" y="742906"/>
            <a:chExt cx="2303467" cy="5361587"/>
          </a:xfrm>
        </p:grpSpPr>
        <p:pic>
          <p:nvPicPr>
            <p:cNvPr id="33" name="Picture 32" descr="A close up of a bowl&#10;&#10;Description automatically generated">
              <a:extLst>
                <a:ext uri="{FF2B5EF4-FFF2-40B4-BE49-F238E27FC236}">
                  <a16:creationId xmlns:a16="http://schemas.microsoft.com/office/drawing/2014/main" id="{86A0515C-8FF1-3346-A1C4-876E05FFFD73}"/>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a:ext>
              </a:extLst>
            </a:blip>
            <a:stretch>
              <a:fillRect/>
            </a:stretch>
          </p:blipFill>
          <p:spPr>
            <a:xfrm>
              <a:off x="1974057" y="3459915"/>
              <a:ext cx="2303467" cy="2303467"/>
            </a:xfrm>
            <a:prstGeom prst="rect">
              <a:avLst/>
            </a:prstGeom>
          </p:spPr>
        </p:pic>
        <p:pic>
          <p:nvPicPr>
            <p:cNvPr id="34" name="Picture 33" descr="A close up of a blue wall&#10;&#10;Description automatically generated">
              <a:extLst>
                <a:ext uri="{FF2B5EF4-FFF2-40B4-BE49-F238E27FC236}">
                  <a16:creationId xmlns:a16="http://schemas.microsoft.com/office/drawing/2014/main" id="{571FEC82-3751-AB4A-966E-B92ED51C8098}"/>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30000"/>
                      </a14:imgEffect>
                    </a14:imgLayer>
                  </a14:imgProps>
                </a:ext>
                <a:ext uri="{28A0092B-C50C-407E-A947-70E740481C1C}">
                  <a14:useLocalDpi xmlns:a14="http://schemas.microsoft.com/office/drawing/2010/main"/>
                </a:ext>
              </a:extLst>
            </a:blip>
            <a:stretch>
              <a:fillRect/>
            </a:stretch>
          </p:blipFill>
          <p:spPr>
            <a:xfrm>
              <a:off x="1974057" y="1055771"/>
              <a:ext cx="2303467" cy="2303467"/>
            </a:xfrm>
            <a:prstGeom prst="rect">
              <a:avLst/>
            </a:prstGeom>
          </p:spPr>
        </p:pic>
        <p:cxnSp>
          <p:nvCxnSpPr>
            <p:cNvPr id="35" name="Straight Connector 34">
              <a:extLst>
                <a:ext uri="{FF2B5EF4-FFF2-40B4-BE49-F238E27FC236}">
                  <a16:creationId xmlns:a16="http://schemas.microsoft.com/office/drawing/2014/main" id="{10455E51-11C2-5B42-A24F-121A3853DAE1}"/>
                </a:ext>
              </a:extLst>
            </p:cNvPr>
            <p:cNvCxnSpPr>
              <a:cxnSpLocks/>
            </p:cNvCxnSpPr>
            <p:nvPr/>
          </p:nvCxnSpPr>
          <p:spPr>
            <a:xfrm>
              <a:off x="3748031" y="3083647"/>
              <a:ext cx="320194"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DE9A030-B3DE-0147-A400-4994C4FE970A}"/>
                </a:ext>
              </a:extLst>
            </p:cNvPr>
            <p:cNvCxnSpPr>
              <a:cxnSpLocks/>
            </p:cNvCxnSpPr>
            <p:nvPr/>
          </p:nvCxnSpPr>
          <p:spPr>
            <a:xfrm>
              <a:off x="3695820" y="5539222"/>
              <a:ext cx="320194" cy="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77C330F-833A-2447-92E2-A751CE566601}"/>
                </a:ext>
              </a:extLst>
            </p:cNvPr>
            <p:cNvSpPr txBox="1"/>
            <p:nvPr/>
          </p:nvSpPr>
          <p:spPr>
            <a:xfrm>
              <a:off x="2233377" y="742906"/>
              <a:ext cx="1963423" cy="351272"/>
            </a:xfrm>
            <a:prstGeom prst="rect">
              <a:avLst/>
            </a:prstGeom>
            <a:noFill/>
          </p:spPr>
          <p:txBody>
            <a:bodyPr wrap="square" rtlCol="0">
              <a:spAutoFit/>
            </a:bodyPr>
            <a:lstStyle/>
            <a:p>
              <a:pPr algn="ctr"/>
              <a:r>
                <a:rPr lang="en-US" altLang="zh-CN" sz="1400" dirty="0">
                  <a:latin typeface="Arial" panose="020B0604020202020204" pitchFamily="34" charset="0"/>
                  <a:cs typeface="Arial" panose="020B0604020202020204" pitchFamily="34" charset="0"/>
                </a:rPr>
                <a:t>Just Loading</a:t>
              </a:r>
              <a:endParaRPr lang="en-US" sz="14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52696DBA-FDF7-324A-8684-FD00B16133B1}"/>
                </a:ext>
              </a:extLst>
            </p:cNvPr>
            <p:cNvSpPr txBox="1"/>
            <p:nvPr/>
          </p:nvSpPr>
          <p:spPr>
            <a:xfrm>
              <a:off x="1974057" y="5753221"/>
              <a:ext cx="2303467" cy="351272"/>
            </a:xfrm>
            <a:prstGeom prst="rect">
              <a:avLst/>
            </a:prstGeom>
            <a:noFill/>
          </p:spPr>
          <p:txBody>
            <a:bodyPr wrap="square" rtlCol="0">
              <a:spAutoFit/>
            </a:bodyPr>
            <a:lstStyle/>
            <a:p>
              <a:pPr algn="ctr"/>
              <a:r>
                <a:rPr lang="en-US" altLang="zh-CN" sz="1400" dirty="0">
                  <a:latin typeface="Arial" panose="020B0604020202020204" pitchFamily="34" charset="0"/>
                  <a:cs typeface="Arial" panose="020B0604020202020204" pitchFamily="34" charset="0"/>
                </a:rPr>
                <a:t>Coculture 12 hours</a:t>
              </a:r>
              <a:endParaRPr lang="en-US" sz="1400" dirty="0">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80EF18A9-CB58-6846-9455-4852A84575D8}"/>
              </a:ext>
            </a:extLst>
          </p:cNvPr>
          <p:cNvSpPr txBox="1"/>
          <p:nvPr/>
        </p:nvSpPr>
        <p:spPr>
          <a:xfrm>
            <a:off x="8351455" y="1119967"/>
            <a:ext cx="2455224" cy="369332"/>
          </a:xfrm>
          <a:prstGeom prst="rect">
            <a:avLst/>
          </a:prstGeom>
          <a:noFill/>
        </p:spPr>
        <p:txBody>
          <a:bodyPr wrap="none" rtlCol="0">
            <a:spAutoFit/>
          </a:bodyPr>
          <a:lstStyle/>
          <a:p>
            <a:r>
              <a:rPr lang="en-US" b="1" dirty="0"/>
              <a:t>Macrophage Infiltration</a:t>
            </a:r>
          </a:p>
        </p:txBody>
      </p:sp>
      <p:pic>
        <p:nvPicPr>
          <p:cNvPr id="17" name="Picture 16" descr="Figure showing different viewpoints of macrophage infiltration after coculture 12 hours vs Just Loading">
            <a:extLst>
              <a:ext uri="{FF2B5EF4-FFF2-40B4-BE49-F238E27FC236}">
                <a16:creationId xmlns:a16="http://schemas.microsoft.com/office/drawing/2014/main" id="{4F9110E0-63F4-0540-98F2-9D8ACC0600C2}"/>
              </a:ext>
            </a:extLst>
          </p:cNvPr>
          <p:cNvPicPr>
            <a:picLocks noChangeAspect="1"/>
          </p:cNvPicPr>
          <p:nvPr/>
        </p:nvPicPr>
        <p:blipFill>
          <a:blip r:embed="rId14"/>
          <a:stretch>
            <a:fillRect/>
          </a:stretch>
        </p:blipFill>
        <p:spPr>
          <a:xfrm>
            <a:off x="6415942" y="1659540"/>
            <a:ext cx="5767198" cy="4452737"/>
          </a:xfrm>
          <a:prstGeom prst="rect">
            <a:avLst/>
          </a:prstGeom>
        </p:spPr>
      </p:pic>
      <p:sp>
        <p:nvSpPr>
          <p:cNvPr id="5" name="TextBox 4">
            <a:extLst>
              <a:ext uri="{FF2B5EF4-FFF2-40B4-BE49-F238E27FC236}">
                <a16:creationId xmlns:a16="http://schemas.microsoft.com/office/drawing/2014/main" id="{83C8B01E-03AD-544F-38AF-8C405E4923AF}"/>
              </a:ext>
            </a:extLst>
          </p:cNvPr>
          <p:cNvSpPr txBox="1"/>
          <p:nvPr/>
        </p:nvSpPr>
        <p:spPr>
          <a:xfrm>
            <a:off x="9613784" y="6290468"/>
            <a:ext cx="2578216" cy="553998"/>
          </a:xfrm>
          <a:prstGeom prst="rect">
            <a:avLst/>
          </a:prstGeom>
          <a:noFill/>
        </p:spPr>
        <p:txBody>
          <a:bodyPr wrap="square" rtlCol="0">
            <a:spAutoFit/>
          </a:bodyPr>
          <a:lstStyle/>
          <a:p>
            <a:r>
              <a:rPr lang="en-US" sz="1000" dirty="0"/>
              <a:t>Qi, …, Stahl, Small, 2021</a:t>
            </a:r>
          </a:p>
          <a:p>
            <a:r>
              <a:rPr lang="en-US" sz="1000" dirty="0"/>
              <a:t>Qi, …, Stahl, Small, 2023</a:t>
            </a:r>
          </a:p>
          <a:p>
            <a:r>
              <a:rPr lang="en-US" sz="1000" dirty="0"/>
              <a:t>Qi, …, Stahl, Nature Communications, 2024</a:t>
            </a:r>
          </a:p>
        </p:txBody>
      </p:sp>
    </p:spTree>
    <p:extLst>
      <p:ext uri="{BB962C8B-B14F-4D97-AF65-F5344CB8AC3E}">
        <p14:creationId xmlns:p14="http://schemas.microsoft.com/office/powerpoint/2010/main" val="396454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00"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display="0">
                  <p:stCondLst>
                    <p:cond delay="indefinite"/>
                  </p:stCondLst>
                  <p:endCondLst>
                    <p:cond evt="onNext" delay="0">
                      <p:tgtEl>
                        <p:sldTgt/>
                      </p:tgtEl>
                    </p:cond>
                  </p:endCondLst>
                </p:cTn>
                <p:tgtEl>
                  <p:spTgt spid="5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5C52-E737-8024-3430-B88B90E86282}"/>
              </a:ext>
            </a:extLst>
          </p:cNvPr>
          <p:cNvSpPr>
            <a:spLocks noGrp="1"/>
          </p:cNvSpPr>
          <p:nvPr>
            <p:ph type="title"/>
          </p:nvPr>
        </p:nvSpPr>
        <p:spPr>
          <a:xfrm>
            <a:off x="638881" y="13534"/>
            <a:ext cx="10909640" cy="1249394"/>
          </a:xfrm>
        </p:spPr>
        <p:txBody>
          <a:bodyPr vert="horz" lIns="91440" tIns="45720" rIns="91440" bIns="45720" rtlCol="0" anchor="ctr">
            <a:normAutofit/>
          </a:bodyPr>
          <a:lstStyle/>
          <a:p>
            <a:pPr algn="ctr"/>
            <a:r>
              <a:rPr lang="en-US" sz="4100" kern="1200" dirty="0">
                <a:solidFill>
                  <a:schemeClr val="tx1"/>
                </a:solidFill>
                <a:latin typeface="+mj-lt"/>
                <a:ea typeface="+mj-ea"/>
                <a:cs typeface="+mj-cs"/>
              </a:rPr>
              <a:t>Integration of adipocytes with hepatocyte MPS</a:t>
            </a:r>
          </a:p>
        </p:txBody>
      </p:sp>
      <p:sp>
        <p:nvSpPr>
          <p:cNvPr id="3" name="Subtitle 4">
            <a:extLst>
              <a:ext uri="{FF2B5EF4-FFF2-40B4-BE49-F238E27FC236}">
                <a16:creationId xmlns:a16="http://schemas.microsoft.com/office/drawing/2014/main" id="{58F8491E-423C-ACBF-7940-5EA864C28864}"/>
              </a:ext>
            </a:extLst>
          </p:cNvPr>
          <p:cNvSpPr txBox="1">
            <a:spLocks/>
          </p:cNvSpPr>
          <p:nvPr/>
        </p:nvSpPr>
        <p:spPr>
          <a:xfrm>
            <a:off x="1462394" y="951523"/>
            <a:ext cx="9144000" cy="41364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t>The </a:t>
            </a:r>
            <a:r>
              <a:rPr lang="en-US" sz="2000" b="1" dirty="0" err="1"/>
              <a:t>iAH</a:t>
            </a:r>
            <a:r>
              <a:rPr lang="en-US" sz="2000" b="1" dirty="0"/>
              <a:t> Chip</a:t>
            </a:r>
          </a:p>
        </p:txBody>
      </p:sp>
      <p:pic>
        <p:nvPicPr>
          <p:cNvPr id="13" name="Picture 12" descr="Close-up of the iAH Chip (Adipocytes integrated with hepatocytes)">
            <a:extLst>
              <a:ext uri="{FF2B5EF4-FFF2-40B4-BE49-F238E27FC236}">
                <a16:creationId xmlns:a16="http://schemas.microsoft.com/office/drawing/2014/main" id="{09478A17-56C6-7F76-7729-0D88B4EFFD12}"/>
              </a:ext>
            </a:extLst>
          </p:cNvPr>
          <p:cNvPicPr>
            <a:picLocks noChangeAspect="1"/>
          </p:cNvPicPr>
          <p:nvPr/>
        </p:nvPicPr>
        <p:blipFill>
          <a:blip r:embed="rId2"/>
          <a:stretch>
            <a:fillRect/>
          </a:stretch>
        </p:blipFill>
        <p:spPr>
          <a:xfrm>
            <a:off x="2207501" y="1365172"/>
            <a:ext cx="7772400" cy="5183228"/>
          </a:xfrm>
          <a:prstGeom prst="rect">
            <a:avLst/>
          </a:prstGeom>
        </p:spPr>
      </p:pic>
      <p:sp>
        <p:nvSpPr>
          <p:cNvPr id="7" name="TextBox 6">
            <a:extLst>
              <a:ext uri="{FF2B5EF4-FFF2-40B4-BE49-F238E27FC236}">
                <a16:creationId xmlns:a16="http://schemas.microsoft.com/office/drawing/2014/main" id="{60D2B1D4-6497-99E3-89D7-D266A88BA304}"/>
              </a:ext>
            </a:extLst>
          </p:cNvPr>
          <p:cNvSpPr txBox="1"/>
          <p:nvPr/>
        </p:nvSpPr>
        <p:spPr>
          <a:xfrm>
            <a:off x="9578384" y="6595260"/>
            <a:ext cx="2613616" cy="246221"/>
          </a:xfrm>
          <a:prstGeom prst="rect">
            <a:avLst/>
          </a:prstGeom>
          <a:noFill/>
        </p:spPr>
        <p:txBody>
          <a:bodyPr wrap="square" rtlCol="0">
            <a:spAutoFit/>
          </a:bodyPr>
          <a:lstStyle/>
          <a:p>
            <a:r>
              <a:rPr lang="en-US" sz="1000" dirty="0"/>
              <a:t>Qi, …, Stahl, Nature Communications, 2024</a:t>
            </a:r>
          </a:p>
        </p:txBody>
      </p:sp>
    </p:spTree>
    <p:extLst>
      <p:ext uri="{BB962C8B-B14F-4D97-AF65-F5344CB8AC3E}">
        <p14:creationId xmlns:p14="http://schemas.microsoft.com/office/powerpoint/2010/main" val="824844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43D8D-D387-BB93-3162-38A2A7B468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3CAA2-C21F-EE77-3439-755405DEA508}"/>
              </a:ext>
            </a:extLst>
          </p:cNvPr>
          <p:cNvSpPr>
            <a:spLocks noGrp="1"/>
          </p:cNvSpPr>
          <p:nvPr>
            <p:ph type="title"/>
          </p:nvPr>
        </p:nvSpPr>
        <p:spPr>
          <a:xfrm>
            <a:off x="638881" y="13534"/>
            <a:ext cx="10909640" cy="1249394"/>
          </a:xfrm>
        </p:spPr>
        <p:txBody>
          <a:bodyPr vert="horz" lIns="91440" tIns="45720" rIns="91440" bIns="45720" rtlCol="0" anchor="ctr">
            <a:normAutofit/>
          </a:bodyPr>
          <a:lstStyle/>
          <a:p>
            <a:pPr algn="ctr"/>
            <a:r>
              <a:rPr lang="en-US" sz="4100" kern="1200" dirty="0">
                <a:solidFill>
                  <a:schemeClr val="tx1"/>
                </a:solidFill>
                <a:latin typeface="+mj-lt"/>
                <a:ea typeface="+mj-ea"/>
                <a:cs typeface="+mj-cs"/>
              </a:rPr>
              <a:t>Integration of adipocytes with hepatocyte MPS (#2)</a:t>
            </a:r>
          </a:p>
        </p:txBody>
      </p:sp>
      <p:sp>
        <p:nvSpPr>
          <p:cNvPr id="3" name="Subtitle 4">
            <a:extLst>
              <a:ext uri="{FF2B5EF4-FFF2-40B4-BE49-F238E27FC236}">
                <a16:creationId xmlns:a16="http://schemas.microsoft.com/office/drawing/2014/main" id="{20DA3936-88F7-DDD8-B385-638340BF4021}"/>
              </a:ext>
            </a:extLst>
          </p:cNvPr>
          <p:cNvSpPr txBox="1">
            <a:spLocks/>
          </p:cNvSpPr>
          <p:nvPr/>
        </p:nvSpPr>
        <p:spPr>
          <a:xfrm>
            <a:off x="1462394" y="951523"/>
            <a:ext cx="9144000" cy="413649"/>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t>The </a:t>
            </a:r>
            <a:r>
              <a:rPr lang="en-US" sz="2000" b="1" dirty="0" err="1"/>
              <a:t>iAH</a:t>
            </a:r>
            <a:r>
              <a:rPr lang="en-US" sz="2000" b="1" dirty="0"/>
              <a:t> Chip</a:t>
            </a:r>
          </a:p>
        </p:txBody>
      </p:sp>
      <p:pic>
        <p:nvPicPr>
          <p:cNvPr id="8" name="Picture 7" descr="Figure with 5 panels illustrating cell loading onto the chip (a), cells stained with actin (red) and lipid (green) at low (b) and high zoom (c), movement of fluoresence-labeled fatty acids from iAdipo-MPS to iHep-MPS (d), fluorescent images of i-Adipo-MPS (e) and iHep-MPS (f) with nuclei stained blue, F-actin stained red and fatty acids stained green. ">
            <a:extLst>
              <a:ext uri="{FF2B5EF4-FFF2-40B4-BE49-F238E27FC236}">
                <a16:creationId xmlns:a16="http://schemas.microsoft.com/office/drawing/2014/main" id="{01F669E1-1DA0-EB53-EBEA-7C2D2637AB80}"/>
              </a:ext>
            </a:extLst>
          </p:cNvPr>
          <p:cNvPicPr>
            <a:picLocks noChangeAspect="1"/>
          </p:cNvPicPr>
          <p:nvPr/>
        </p:nvPicPr>
        <p:blipFill>
          <a:blip r:embed="rId2"/>
          <a:stretch>
            <a:fillRect/>
          </a:stretch>
        </p:blipFill>
        <p:spPr>
          <a:xfrm>
            <a:off x="2239861" y="1285575"/>
            <a:ext cx="7214532" cy="5394453"/>
          </a:xfrm>
          <a:prstGeom prst="rect">
            <a:avLst/>
          </a:prstGeom>
        </p:spPr>
      </p:pic>
      <p:sp>
        <p:nvSpPr>
          <p:cNvPr id="7" name="TextBox 6">
            <a:extLst>
              <a:ext uri="{FF2B5EF4-FFF2-40B4-BE49-F238E27FC236}">
                <a16:creationId xmlns:a16="http://schemas.microsoft.com/office/drawing/2014/main" id="{936DD830-BD30-5A76-3279-BBD22B89C6B0}"/>
              </a:ext>
            </a:extLst>
          </p:cNvPr>
          <p:cNvSpPr txBox="1"/>
          <p:nvPr/>
        </p:nvSpPr>
        <p:spPr>
          <a:xfrm>
            <a:off x="9613784" y="6290468"/>
            <a:ext cx="2578216" cy="553998"/>
          </a:xfrm>
          <a:prstGeom prst="rect">
            <a:avLst/>
          </a:prstGeom>
          <a:noFill/>
        </p:spPr>
        <p:txBody>
          <a:bodyPr wrap="square" rtlCol="0">
            <a:spAutoFit/>
          </a:bodyPr>
          <a:lstStyle/>
          <a:p>
            <a:r>
              <a:rPr lang="en-US" sz="1000" dirty="0"/>
              <a:t>Qi, …, Stahl, Small, 2021</a:t>
            </a:r>
          </a:p>
          <a:p>
            <a:r>
              <a:rPr lang="en-US" sz="1000" dirty="0"/>
              <a:t>Qi, …, Stahl, Small, 2023</a:t>
            </a:r>
          </a:p>
          <a:p>
            <a:r>
              <a:rPr lang="en-US" sz="1000" dirty="0"/>
              <a:t>Qi, …, Stahl, Nature Communications, 2024</a:t>
            </a:r>
          </a:p>
        </p:txBody>
      </p:sp>
    </p:spTree>
    <p:extLst>
      <p:ext uri="{BB962C8B-B14F-4D97-AF65-F5344CB8AC3E}">
        <p14:creationId xmlns:p14="http://schemas.microsoft.com/office/powerpoint/2010/main" val="1173133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E4AB-BAEE-10DA-42FB-8E8900D14A4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8CF27E8-A09E-43CA-FDEB-D325E5EE1A0C}"/>
              </a:ext>
            </a:extLst>
          </p:cNvPr>
          <p:cNvSpPr>
            <a:spLocks noGrp="1"/>
          </p:cNvSpPr>
          <p:nvPr>
            <p:ph type="title"/>
          </p:nvPr>
        </p:nvSpPr>
        <p:spPr>
          <a:xfrm>
            <a:off x="-1" y="48491"/>
            <a:ext cx="12185073" cy="1249394"/>
          </a:xfrm>
        </p:spPr>
        <p:txBody>
          <a:bodyPr vert="horz" lIns="91440" tIns="45720" rIns="91440" bIns="45720" rtlCol="0" anchor="ctr">
            <a:normAutofit/>
          </a:bodyPr>
          <a:lstStyle/>
          <a:p>
            <a:pPr algn="ctr"/>
            <a:r>
              <a:rPr lang="en-US" sz="4100" kern="1200" dirty="0">
                <a:solidFill>
                  <a:schemeClr val="tx1"/>
                </a:solidFill>
                <a:latin typeface="+mj-lt"/>
                <a:ea typeface="+mj-ea"/>
                <a:cs typeface="+mj-cs"/>
              </a:rPr>
              <a:t>Functional Readouts in the </a:t>
            </a:r>
            <a:r>
              <a:rPr lang="en-US" sz="4100" kern="1200" dirty="0" err="1">
                <a:solidFill>
                  <a:schemeClr val="tx1"/>
                </a:solidFill>
                <a:latin typeface="+mj-lt"/>
                <a:ea typeface="+mj-ea"/>
                <a:cs typeface="+mj-cs"/>
              </a:rPr>
              <a:t>iAH</a:t>
            </a:r>
            <a:r>
              <a:rPr lang="en-US" sz="4100" kern="1200" dirty="0">
                <a:solidFill>
                  <a:schemeClr val="tx1"/>
                </a:solidFill>
                <a:latin typeface="+mj-lt"/>
                <a:ea typeface="+mj-ea"/>
                <a:cs typeface="+mj-cs"/>
              </a:rPr>
              <a:t>-MPS</a:t>
            </a:r>
          </a:p>
        </p:txBody>
      </p:sp>
      <p:pic>
        <p:nvPicPr>
          <p:cNvPr id="9" name="Picture 8" descr="Illustration of recreating Metabolic Dysfunction-Associated Steatotic Liver Disease in M1-iADIPO-iHEP-MPS. Inflammation-induced lipolysis leads to increased lipid uptake.">
            <a:extLst>
              <a:ext uri="{FF2B5EF4-FFF2-40B4-BE49-F238E27FC236}">
                <a16:creationId xmlns:a16="http://schemas.microsoft.com/office/drawing/2014/main" id="{2DBC7182-8591-CF71-028F-E40A09F0D907}"/>
              </a:ext>
            </a:extLst>
          </p:cNvPr>
          <p:cNvPicPr>
            <a:picLocks noChangeAspect="1"/>
          </p:cNvPicPr>
          <p:nvPr/>
        </p:nvPicPr>
        <p:blipFill>
          <a:blip r:embed="rId3"/>
          <a:stretch>
            <a:fillRect/>
          </a:stretch>
        </p:blipFill>
        <p:spPr>
          <a:xfrm>
            <a:off x="78059" y="1380686"/>
            <a:ext cx="3891775" cy="5477313"/>
          </a:xfrm>
          <a:prstGeom prst="rect">
            <a:avLst/>
          </a:prstGeom>
        </p:spPr>
      </p:pic>
      <p:cxnSp>
        <p:nvCxnSpPr>
          <p:cNvPr id="14" name="Straight Arrow Connector 13">
            <a:extLst>
              <a:ext uri="{FF2B5EF4-FFF2-40B4-BE49-F238E27FC236}">
                <a16:creationId xmlns:a16="http://schemas.microsoft.com/office/drawing/2014/main" id="{5E22B625-8FFC-4135-98B5-FB6B508FF00E}"/>
              </a:ext>
              <a:ext uri="{C183D7F6-B498-43B3-948B-1728B52AA6E4}">
                <adec:decorative xmlns:adec="http://schemas.microsoft.com/office/drawing/2017/decorative" val="1"/>
              </a:ext>
            </a:extLst>
          </p:cNvPr>
          <p:cNvCxnSpPr/>
          <p:nvPr/>
        </p:nvCxnSpPr>
        <p:spPr>
          <a:xfrm>
            <a:off x="3969834" y="5096107"/>
            <a:ext cx="1737360" cy="0"/>
          </a:xfrm>
          <a:prstGeom prst="straightConnector1">
            <a:avLst/>
          </a:prstGeom>
          <a:ln w="139700">
            <a:tailEnd type="triangle"/>
          </a:ln>
        </p:spPr>
        <p:style>
          <a:lnRef idx="2">
            <a:schemeClr val="accent1"/>
          </a:lnRef>
          <a:fillRef idx="0">
            <a:schemeClr val="accent1"/>
          </a:fillRef>
          <a:effectRef idx="1">
            <a:schemeClr val="accent1"/>
          </a:effectRef>
          <a:fontRef idx="minor">
            <a:schemeClr val="tx1"/>
          </a:fontRef>
        </p:style>
      </p:cxnSp>
      <p:grpSp>
        <p:nvGrpSpPr>
          <p:cNvPr id="16" name="Group 15" descr="Gene expression in iADIPO-MPS (left chart) and iHEP-MPS (right chart). Each gene is represented by two bard one for the iADIPO control and one for the M1-iADIPO. Significant differences are shown for some genes.">
            <a:extLst>
              <a:ext uri="{FF2B5EF4-FFF2-40B4-BE49-F238E27FC236}">
                <a16:creationId xmlns:a16="http://schemas.microsoft.com/office/drawing/2014/main" id="{FDE69570-F78F-642E-909B-678694DF8BFB}"/>
              </a:ext>
            </a:extLst>
          </p:cNvPr>
          <p:cNvGrpSpPr/>
          <p:nvPr/>
        </p:nvGrpSpPr>
        <p:grpSpPr>
          <a:xfrm>
            <a:off x="5043055" y="1678763"/>
            <a:ext cx="6781936" cy="3693763"/>
            <a:chOff x="6092535" y="3289610"/>
            <a:chExt cx="5854414" cy="2801459"/>
          </a:xfrm>
        </p:grpSpPr>
        <p:pic>
          <p:nvPicPr>
            <p:cNvPr id="12" name="Picture 11" descr="A graph with numbers and lines&#10;&#10;Description automatically generated with medium confidence">
              <a:extLst>
                <a:ext uri="{FF2B5EF4-FFF2-40B4-BE49-F238E27FC236}">
                  <a16:creationId xmlns:a16="http://schemas.microsoft.com/office/drawing/2014/main" id="{7BF4C8E8-0162-AB07-1576-CB25A6D78FB8}"/>
                </a:ext>
              </a:extLst>
            </p:cNvPr>
            <p:cNvPicPr>
              <a:picLocks noChangeAspect="1"/>
            </p:cNvPicPr>
            <p:nvPr/>
          </p:nvPicPr>
          <p:blipFill>
            <a:blip r:embed="rId4"/>
            <a:stretch>
              <a:fillRect/>
            </a:stretch>
          </p:blipFill>
          <p:spPr>
            <a:xfrm>
              <a:off x="6092535" y="4101145"/>
              <a:ext cx="5854414" cy="1989924"/>
            </a:xfrm>
            <a:prstGeom prst="rect">
              <a:avLst/>
            </a:prstGeom>
          </p:spPr>
        </p:pic>
        <p:sp>
          <p:nvSpPr>
            <p:cNvPr id="15" name="TextBox 14">
              <a:extLst>
                <a:ext uri="{FF2B5EF4-FFF2-40B4-BE49-F238E27FC236}">
                  <a16:creationId xmlns:a16="http://schemas.microsoft.com/office/drawing/2014/main" id="{2A4245B7-A485-7395-600C-D875EC2F5ED7}"/>
                </a:ext>
              </a:extLst>
            </p:cNvPr>
            <p:cNvSpPr txBox="1"/>
            <p:nvPr/>
          </p:nvSpPr>
          <p:spPr>
            <a:xfrm>
              <a:off x="6092535" y="3289610"/>
              <a:ext cx="5854413" cy="461665"/>
            </a:xfrm>
            <a:prstGeom prst="rect">
              <a:avLst/>
            </a:prstGeom>
            <a:noFill/>
          </p:spPr>
          <p:txBody>
            <a:bodyPr wrap="square" rtlCol="0">
              <a:spAutoFit/>
            </a:bodyPr>
            <a:lstStyle/>
            <a:p>
              <a:pPr algn="ctr"/>
              <a:r>
                <a:rPr lang="en-US" sz="2400" b="1" dirty="0"/>
                <a:t>Gene Expression</a:t>
              </a:r>
            </a:p>
          </p:txBody>
        </p:sp>
      </p:grpSp>
      <p:sp>
        <p:nvSpPr>
          <p:cNvPr id="33" name="TextBox 32">
            <a:extLst>
              <a:ext uri="{FF2B5EF4-FFF2-40B4-BE49-F238E27FC236}">
                <a16:creationId xmlns:a16="http://schemas.microsoft.com/office/drawing/2014/main" id="{B1D7B8C2-D46B-781D-40F3-41B9711FE089}"/>
              </a:ext>
            </a:extLst>
          </p:cNvPr>
          <p:cNvSpPr txBox="1"/>
          <p:nvPr/>
        </p:nvSpPr>
        <p:spPr>
          <a:xfrm>
            <a:off x="3856592" y="6646302"/>
            <a:ext cx="4026886" cy="246221"/>
          </a:xfrm>
          <a:prstGeom prst="rect">
            <a:avLst/>
          </a:prstGeom>
          <a:noFill/>
        </p:spPr>
        <p:txBody>
          <a:bodyPr wrap="square" rtlCol="0">
            <a:spAutoFit/>
          </a:bodyPr>
          <a:lstStyle/>
          <a:p>
            <a:r>
              <a:rPr lang="en-US" sz="1000" dirty="0"/>
              <a:t>Qi, …, Stahl, Nature Communications, 2024;</a:t>
            </a:r>
          </a:p>
        </p:txBody>
      </p:sp>
    </p:spTree>
    <p:extLst>
      <p:ext uri="{BB962C8B-B14F-4D97-AF65-F5344CB8AC3E}">
        <p14:creationId xmlns:p14="http://schemas.microsoft.com/office/powerpoint/2010/main" val="2582480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2542F55-5040-466A-08E4-BC19078D3A79}"/>
              </a:ext>
            </a:extLst>
          </p:cNvPr>
          <p:cNvSpPr>
            <a:spLocks noGrp="1"/>
          </p:cNvSpPr>
          <p:nvPr>
            <p:ph type="title"/>
          </p:nvPr>
        </p:nvSpPr>
        <p:spPr>
          <a:xfrm>
            <a:off x="-1" y="48491"/>
            <a:ext cx="12185073" cy="1249394"/>
          </a:xfrm>
        </p:spPr>
        <p:txBody>
          <a:bodyPr vert="horz" lIns="91440" tIns="45720" rIns="91440" bIns="45720" rtlCol="0" anchor="ctr">
            <a:normAutofit/>
          </a:bodyPr>
          <a:lstStyle/>
          <a:p>
            <a:pPr algn="ctr"/>
            <a:r>
              <a:rPr lang="en-US" sz="4100" kern="1200" dirty="0">
                <a:solidFill>
                  <a:schemeClr val="tx1"/>
                </a:solidFill>
                <a:latin typeface="+mj-lt"/>
                <a:ea typeface="+mj-ea"/>
                <a:cs typeface="+mj-cs"/>
              </a:rPr>
              <a:t>Functional Readouts in the </a:t>
            </a:r>
            <a:r>
              <a:rPr lang="en-US" sz="4100" kern="1200" dirty="0" err="1">
                <a:solidFill>
                  <a:schemeClr val="tx1"/>
                </a:solidFill>
                <a:latin typeface="+mj-lt"/>
                <a:ea typeface="+mj-ea"/>
                <a:cs typeface="+mj-cs"/>
              </a:rPr>
              <a:t>iAH</a:t>
            </a:r>
            <a:r>
              <a:rPr lang="en-US" sz="4100" kern="1200" dirty="0">
                <a:solidFill>
                  <a:schemeClr val="tx1"/>
                </a:solidFill>
                <a:latin typeface="+mj-lt"/>
                <a:ea typeface="+mj-ea"/>
                <a:cs typeface="+mj-cs"/>
              </a:rPr>
              <a:t>-MPS (#2)</a:t>
            </a:r>
          </a:p>
        </p:txBody>
      </p:sp>
      <p:pic>
        <p:nvPicPr>
          <p:cNvPr id="9" name="Picture 8" descr="Illustration of recreating Metabolic Dysfunction-Associated Steatotic Liver Disease in M1-iADIPO-iHEP-MPS. Inflammation-induced lipolysis leads to increased lipid uptake.">
            <a:extLst>
              <a:ext uri="{FF2B5EF4-FFF2-40B4-BE49-F238E27FC236}">
                <a16:creationId xmlns:a16="http://schemas.microsoft.com/office/drawing/2014/main" id="{3404C157-3494-7253-9F48-C10CB56C0BAB}"/>
              </a:ext>
            </a:extLst>
          </p:cNvPr>
          <p:cNvPicPr>
            <a:picLocks noChangeAspect="1"/>
          </p:cNvPicPr>
          <p:nvPr/>
        </p:nvPicPr>
        <p:blipFill>
          <a:blip r:embed="rId3"/>
          <a:stretch>
            <a:fillRect/>
          </a:stretch>
        </p:blipFill>
        <p:spPr>
          <a:xfrm>
            <a:off x="78059" y="1380686"/>
            <a:ext cx="3891775" cy="5477313"/>
          </a:xfrm>
          <a:prstGeom prst="rect">
            <a:avLst/>
          </a:prstGeom>
        </p:spPr>
      </p:pic>
      <p:cxnSp>
        <p:nvCxnSpPr>
          <p:cNvPr id="14" name="Straight Arrow Connector 13">
            <a:extLst>
              <a:ext uri="{FF2B5EF4-FFF2-40B4-BE49-F238E27FC236}">
                <a16:creationId xmlns:a16="http://schemas.microsoft.com/office/drawing/2014/main" id="{D411E4B5-9A6E-F388-CD33-9C60C121969E}"/>
              </a:ext>
              <a:ext uri="{C183D7F6-B498-43B3-948B-1728B52AA6E4}">
                <adec:decorative xmlns:adec="http://schemas.microsoft.com/office/drawing/2017/decorative" val="1"/>
              </a:ext>
            </a:extLst>
          </p:cNvPr>
          <p:cNvCxnSpPr/>
          <p:nvPr/>
        </p:nvCxnSpPr>
        <p:spPr>
          <a:xfrm>
            <a:off x="3969834" y="5096107"/>
            <a:ext cx="1737360" cy="0"/>
          </a:xfrm>
          <a:prstGeom prst="straightConnector1">
            <a:avLst/>
          </a:prstGeom>
          <a:ln w="139700">
            <a:tailEnd type="triangle"/>
          </a:ln>
        </p:spPr>
        <p:style>
          <a:lnRef idx="2">
            <a:schemeClr val="accent1"/>
          </a:lnRef>
          <a:fillRef idx="0">
            <a:schemeClr val="accent1"/>
          </a:fillRef>
          <a:effectRef idx="1">
            <a:schemeClr val="accent1"/>
          </a:effectRef>
          <a:fontRef idx="minor">
            <a:schemeClr val="tx1"/>
          </a:fontRef>
        </p:style>
      </p:cxnSp>
      <p:grpSp>
        <p:nvGrpSpPr>
          <p:cNvPr id="21" name="Group 20" descr="Cytokine Levels in iADIPO-MPS vs M1-iADIPO for TNF alpha, IL1 beta, IL6, IL8, IL10 and MCP-1. Significant differences are shown for all.">
            <a:extLst>
              <a:ext uri="{FF2B5EF4-FFF2-40B4-BE49-F238E27FC236}">
                <a16:creationId xmlns:a16="http://schemas.microsoft.com/office/drawing/2014/main" id="{A00E5C96-77F4-A2C3-98E1-248CF81CDF09}"/>
              </a:ext>
            </a:extLst>
          </p:cNvPr>
          <p:cNvGrpSpPr/>
          <p:nvPr/>
        </p:nvGrpSpPr>
        <p:grpSpPr>
          <a:xfrm>
            <a:off x="5707194" y="2848079"/>
            <a:ext cx="5954955" cy="3431989"/>
            <a:chOff x="5971074" y="3086983"/>
            <a:chExt cx="5954955" cy="3431989"/>
          </a:xfrm>
        </p:grpSpPr>
        <p:pic>
          <p:nvPicPr>
            <p:cNvPr id="18" name="Picture 17" descr="A graph of different sizes and colors&#10;&#10;Description automatically generated with medium confidence">
              <a:extLst>
                <a:ext uri="{FF2B5EF4-FFF2-40B4-BE49-F238E27FC236}">
                  <a16:creationId xmlns:a16="http://schemas.microsoft.com/office/drawing/2014/main" id="{0BB32182-58B3-E07B-BF0E-01331233AA42}"/>
                </a:ext>
              </a:extLst>
            </p:cNvPr>
            <p:cNvPicPr>
              <a:picLocks noChangeAspect="1"/>
            </p:cNvPicPr>
            <p:nvPr/>
          </p:nvPicPr>
          <p:blipFill>
            <a:blip r:embed="rId4"/>
            <a:stretch>
              <a:fillRect/>
            </a:stretch>
          </p:blipFill>
          <p:spPr>
            <a:xfrm>
              <a:off x="5971074" y="3673241"/>
              <a:ext cx="5954955" cy="2845731"/>
            </a:xfrm>
            <a:prstGeom prst="rect">
              <a:avLst/>
            </a:prstGeom>
          </p:spPr>
        </p:pic>
        <p:sp>
          <p:nvSpPr>
            <p:cNvPr id="20" name="TextBox 19">
              <a:extLst>
                <a:ext uri="{FF2B5EF4-FFF2-40B4-BE49-F238E27FC236}">
                  <a16:creationId xmlns:a16="http://schemas.microsoft.com/office/drawing/2014/main" id="{D2827EAA-250F-3A30-89B8-91B25665031A}"/>
                </a:ext>
              </a:extLst>
            </p:cNvPr>
            <p:cNvSpPr txBox="1"/>
            <p:nvPr/>
          </p:nvSpPr>
          <p:spPr>
            <a:xfrm>
              <a:off x="6012145" y="3086983"/>
              <a:ext cx="5854413" cy="461665"/>
            </a:xfrm>
            <a:prstGeom prst="rect">
              <a:avLst/>
            </a:prstGeom>
            <a:noFill/>
          </p:spPr>
          <p:txBody>
            <a:bodyPr wrap="square" rtlCol="0">
              <a:spAutoFit/>
            </a:bodyPr>
            <a:lstStyle/>
            <a:p>
              <a:pPr algn="ctr"/>
              <a:r>
                <a:rPr lang="en-US" sz="2400" b="1" dirty="0"/>
                <a:t>Cytokine Levels</a:t>
              </a:r>
            </a:p>
          </p:txBody>
        </p:sp>
      </p:grpSp>
      <p:sp>
        <p:nvSpPr>
          <p:cNvPr id="33" name="TextBox 32">
            <a:extLst>
              <a:ext uri="{FF2B5EF4-FFF2-40B4-BE49-F238E27FC236}">
                <a16:creationId xmlns:a16="http://schemas.microsoft.com/office/drawing/2014/main" id="{A2BCAF27-EC75-88BD-0B1C-44E392F0E681}"/>
              </a:ext>
            </a:extLst>
          </p:cNvPr>
          <p:cNvSpPr txBox="1"/>
          <p:nvPr/>
        </p:nvSpPr>
        <p:spPr>
          <a:xfrm>
            <a:off x="3856592" y="6646302"/>
            <a:ext cx="4026886" cy="246221"/>
          </a:xfrm>
          <a:prstGeom prst="rect">
            <a:avLst/>
          </a:prstGeom>
          <a:noFill/>
        </p:spPr>
        <p:txBody>
          <a:bodyPr wrap="square" rtlCol="0">
            <a:spAutoFit/>
          </a:bodyPr>
          <a:lstStyle/>
          <a:p>
            <a:r>
              <a:rPr lang="en-US" sz="1000" dirty="0"/>
              <a:t>Qi, …, Stahl, Nature Communications, 2024;</a:t>
            </a:r>
          </a:p>
        </p:txBody>
      </p:sp>
    </p:spTree>
    <p:extLst>
      <p:ext uri="{BB962C8B-B14F-4D97-AF65-F5344CB8AC3E}">
        <p14:creationId xmlns:p14="http://schemas.microsoft.com/office/powerpoint/2010/main" val="3357034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1368</TotalTime>
  <Words>476</Words>
  <Application>Microsoft Macintosh PowerPoint</Application>
  <PresentationFormat>Widescreen</PresentationFormat>
  <Paragraphs>96</Paragraphs>
  <Slides>13</Slides>
  <Notes>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Helvetica</vt:lpstr>
      <vt:lpstr>Office Theme</vt:lpstr>
      <vt:lpstr>Functional Assessment of Endocrine Milieu using Organ-on-a-Chip Systems</vt:lpstr>
      <vt:lpstr>Multi-Tissue Systems to Interrogate Organ Cross-Talk in Aging</vt:lpstr>
      <vt:lpstr>Functional Readouts in the iADIPO-MPS</vt:lpstr>
      <vt:lpstr>Functional Readouts in the iADIPO-MPS (#2)</vt:lpstr>
      <vt:lpstr>Functional Readouts in the iADIPO-MPS (3)</vt:lpstr>
      <vt:lpstr>Integration of adipocytes with hepatocyte MPS</vt:lpstr>
      <vt:lpstr>Integration of adipocytes with hepatocyte MPS (#2)</vt:lpstr>
      <vt:lpstr>Functional Readouts in the iAH-MPS</vt:lpstr>
      <vt:lpstr>Functional Readouts in the iAH-MPS (#2)</vt:lpstr>
      <vt:lpstr>Functional Readouts in the iAH-MPS (#3)</vt:lpstr>
      <vt:lpstr>Functional Readouts in the iAH-MPS (#4)</vt:lpstr>
      <vt:lpstr>Functional Readouts in the iAH-MPS (#5)</vt:lpstr>
      <vt:lpstr>Stahl lab: Amanda Gunawan Ching-Fang Chang Diyala Shihadih  Garrett Dempsey  Irene Liparulo Jessica Ortiz Lin Qi Pete Zushin Yuchen He Xue Wang  Collaborators: Irina Conboy Conboy Lab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Andreas Stahl</dc:creator>
  <cp:lastModifiedBy>Cliona McHale</cp:lastModifiedBy>
  <cp:revision>45</cp:revision>
  <dcterms:created xsi:type="dcterms:W3CDTF">2025-04-07T14:56:33Z</dcterms:created>
  <dcterms:modified xsi:type="dcterms:W3CDTF">2025-04-15T18:45:02Z</dcterms:modified>
</cp:coreProperties>
</file>