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1" r:id="rId5"/>
    <p:sldMasterId id="2147483674" r:id="rId6"/>
  </p:sldMasterIdLst>
  <p:notesMasterIdLst>
    <p:notesMasterId r:id="rId15"/>
  </p:notesMasterIdLst>
  <p:sldIdLst>
    <p:sldId id="524" r:id="rId7"/>
    <p:sldId id="542" r:id="rId8"/>
    <p:sldId id="531" r:id="rId9"/>
    <p:sldId id="537" r:id="rId10"/>
    <p:sldId id="529" r:id="rId11"/>
    <p:sldId id="540" r:id="rId12"/>
    <p:sldId id="541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AD6BB21-FB15-4648-822E-5ED087143345}">
          <p14:sldIdLst>
            <p14:sldId id="524"/>
            <p14:sldId id="542"/>
          </p14:sldIdLst>
        </p14:section>
        <p14:section name="Content" id="{51A60027-25C0-434D-9F4C-4A38F4CEDF89}">
          <p14:sldIdLst>
            <p14:sldId id="531"/>
            <p14:sldId id="537"/>
            <p14:sldId id="529"/>
            <p14:sldId id="540"/>
            <p14:sldId id="541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cardenas" initials="ac" lastIdx="1" clrIdx="0">
    <p:extLst>
      <p:ext uri="{19B8F6BF-5375-455C-9EA6-DF929625EA0E}">
        <p15:presenceInfo xmlns:p15="http://schemas.microsoft.com/office/powerpoint/2012/main" userId="ee2867fc982016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660"/>
  </p:normalViewPr>
  <p:slideViewPr>
    <p:cSldViewPr snapToGrid="0">
      <p:cViewPr>
        <p:scale>
          <a:sx n="95" d="100"/>
          <a:sy n="95" d="100"/>
        </p:scale>
        <p:origin x="-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13E5-0D40-4CDD-8971-9AE5124E3E9E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03715-FB77-41B9-9B6B-9D9A64F9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3715-FB77-41B9-9B6B-9D9A64F9A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Mixtures models included PFAS and nonessential and essential metals. Models adjusted for maternal age, pre-pregnancy body mass index, race and ethnicity, education, household income, smoking, parity, history of any eczema, asthma, or hay fever, and infant sex.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3715-FB77-41B9-9B6B-9D9A64F9A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E5FA-7FE0-6BB6-645D-BB24DF3B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22E97-2543-639A-669B-1CC1BFE70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9C5DA-A42F-B9EF-86CE-67150A07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Adjusted for child sex at birth, age at blood draw, maternal age, race and ethnicity, body mass index, education, parity, smoking during pregnancy,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CE050-3BDD-5CF1-34A0-DECF3A154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03715-FB77-41B9-9B6B-9D9A64F9A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96049" y="234353"/>
            <a:ext cx="11391149" cy="65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96050" y="1002404"/>
            <a:ext cx="11391150" cy="50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609585" lvl="0" indent="-304792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60236" algn="l">
              <a:spcBef>
                <a:spcPts val="480"/>
              </a:spcBef>
              <a:spcAft>
                <a:spcPts val="0"/>
              </a:spcAft>
              <a:buSzPts val="1836"/>
              <a:buChar char="›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2721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1" y="310368"/>
            <a:ext cx="11822279" cy="68091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5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1981" y="1213124"/>
            <a:ext cx="11822279" cy="17592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333" b="0" i="0">
                <a:solidFill>
                  <a:srgbClr val="003262"/>
                </a:solidFill>
                <a:latin typeface="+mn-lt"/>
              </a:defRPr>
            </a:lvl1pPr>
            <a:lvl2pPr>
              <a:defRPr sz="1833" b="0" i="0">
                <a:solidFill>
                  <a:srgbClr val="003262"/>
                </a:solidFill>
                <a:latin typeface="+mn-lt"/>
              </a:defRPr>
            </a:lvl2pPr>
            <a:lvl3pPr>
              <a:defRPr sz="1833" b="0" i="0">
                <a:solidFill>
                  <a:srgbClr val="003262"/>
                </a:solidFill>
                <a:latin typeface="+mn-lt"/>
              </a:defRPr>
            </a:lvl3pPr>
            <a:lvl4pPr>
              <a:defRPr sz="1667" b="0" i="0">
                <a:solidFill>
                  <a:srgbClr val="003262"/>
                </a:solidFill>
                <a:latin typeface="+mn-lt"/>
              </a:defRPr>
            </a:lvl4pPr>
            <a:lvl5pPr>
              <a:defRPr sz="1500" b="0" i="0">
                <a:solidFill>
                  <a:srgbClr val="003262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7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265036" y="479390"/>
            <a:ext cx="10277149" cy="65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1274238" y="1211580"/>
            <a:ext cx="10267951" cy="50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609570" lvl="0" indent="-304784" algn="l">
              <a:spcBef>
                <a:spcPts val="427"/>
              </a:spcBef>
              <a:spcAft>
                <a:spcPts val="0"/>
              </a:spcAft>
              <a:buSzPts val="1400"/>
              <a:buNone/>
              <a:defRPr sz="2133"/>
            </a:lvl1pPr>
            <a:lvl2pPr marL="1219140" lvl="1" indent="-457178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2pPr>
            <a:lvl3pPr marL="1828709" lvl="2" indent="-460224" algn="l">
              <a:spcBef>
                <a:spcPts val="480"/>
              </a:spcBef>
              <a:spcAft>
                <a:spcPts val="0"/>
              </a:spcAft>
              <a:buSzPts val="1836"/>
              <a:buChar char="›"/>
              <a:defRPr/>
            </a:lvl3pPr>
            <a:lvl4pPr marL="2438278" lvl="3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848" lvl="4" indent="-457178" algn="l"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803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5916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22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1" y="310368"/>
            <a:ext cx="11822279" cy="68091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5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1981" y="1213124"/>
            <a:ext cx="11822279" cy="17592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333" b="0" i="0">
                <a:solidFill>
                  <a:srgbClr val="003262"/>
                </a:solidFill>
                <a:latin typeface="+mn-lt"/>
              </a:defRPr>
            </a:lvl1pPr>
            <a:lvl2pPr>
              <a:defRPr sz="1833" b="0" i="0">
                <a:solidFill>
                  <a:srgbClr val="003262"/>
                </a:solidFill>
                <a:latin typeface="+mn-lt"/>
              </a:defRPr>
            </a:lvl2pPr>
            <a:lvl3pPr>
              <a:defRPr sz="1833" b="0" i="0">
                <a:solidFill>
                  <a:srgbClr val="003262"/>
                </a:solidFill>
                <a:latin typeface="+mn-lt"/>
              </a:defRPr>
            </a:lvl3pPr>
            <a:lvl4pPr>
              <a:defRPr sz="1667" b="0" i="0">
                <a:solidFill>
                  <a:srgbClr val="003262"/>
                </a:solidFill>
                <a:latin typeface="+mn-lt"/>
              </a:defRPr>
            </a:lvl4pPr>
            <a:lvl5pPr>
              <a:defRPr sz="1500" b="0" i="0">
                <a:solidFill>
                  <a:srgbClr val="003262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85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erkele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D1CBE-20F4-2045-9882-4F544B8C3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4334"/>
            <a:ext cx="9085178" cy="212878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666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83484"/>
            <a:ext cx="9085178" cy="5027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667" b="0" i="0">
                <a:solidFill>
                  <a:srgbClr val="E09E19"/>
                </a:solidFill>
                <a:latin typeface="+mj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D3E61-7824-3749-911A-5047F132E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292" y="5883578"/>
            <a:ext cx="3738572" cy="8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7A554C-7B91-8444-8612-5EEAB54C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4334"/>
            <a:ext cx="9085178" cy="212878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666" b="0" i="0">
                <a:solidFill>
                  <a:srgbClr val="00326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83484"/>
            <a:ext cx="9085178" cy="5027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D3E61-7824-3749-911A-5047F132E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7799" y="6242594"/>
            <a:ext cx="1896028" cy="4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with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1" y="221841"/>
            <a:ext cx="11822279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5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1981" y="1213124"/>
            <a:ext cx="11822279" cy="169790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333" b="0" i="0">
                <a:solidFill>
                  <a:srgbClr val="003262"/>
                </a:solidFill>
                <a:latin typeface="+mn-lt"/>
              </a:defRPr>
            </a:lvl1pPr>
            <a:lvl2pPr>
              <a:defRPr sz="1833" b="0" i="0">
                <a:solidFill>
                  <a:srgbClr val="003262"/>
                </a:solidFill>
                <a:latin typeface="+mn-lt"/>
              </a:defRPr>
            </a:lvl2pPr>
            <a:lvl3pPr>
              <a:defRPr sz="1833" b="0" i="0">
                <a:solidFill>
                  <a:srgbClr val="003262"/>
                </a:solidFill>
                <a:latin typeface="+mn-lt"/>
              </a:defRPr>
            </a:lvl3pPr>
            <a:lvl4pPr>
              <a:defRPr sz="1667" b="0" i="0">
                <a:solidFill>
                  <a:srgbClr val="003262"/>
                </a:solidFill>
                <a:latin typeface="+mn-lt"/>
              </a:defRPr>
            </a:lvl4pPr>
            <a:lvl5pPr>
              <a:defRPr sz="1500" b="0" i="0">
                <a:solidFill>
                  <a:srgbClr val="003262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145145" y="6465891"/>
            <a:ext cx="770022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8AB8A4-B569-9B41-ABEF-D59B4A6D3CE5}" type="slidenum">
              <a:rPr lang="en-US" sz="1167" b="0" smtClean="0">
                <a:solidFill>
                  <a:srgbClr val="92D050"/>
                </a:solidFill>
              </a:rPr>
              <a:pPr algn="r"/>
              <a:t>‹#›</a:t>
            </a:fld>
            <a:endParaRPr lang="en-US" sz="1167" b="0" dirty="0">
              <a:solidFill>
                <a:srgbClr val="92D05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F8FA2-5550-BA4F-9470-B18CE12C9CC2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3279913" cy="6858000"/>
          </a:xfrm>
          <a:prstGeom prst="line">
            <a:avLst/>
          </a:prstGeom>
          <a:ln w="19050">
            <a:solidFill>
              <a:srgbClr val="E09E19">
                <a:alpha val="34902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1F2A5-5E52-6D4F-BE92-F87E3251A324}"/>
              </a:ext>
            </a:extLst>
          </p:cNvPr>
          <p:cNvCxnSpPr>
            <a:cxnSpLocks/>
          </p:cNvCxnSpPr>
          <p:nvPr userDrawn="1"/>
        </p:nvCxnSpPr>
        <p:spPr>
          <a:xfrm flipV="1">
            <a:off x="-99392" y="5267740"/>
            <a:ext cx="12291392" cy="1590260"/>
          </a:xfrm>
          <a:prstGeom prst="line">
            <a:avLst/>
          </a:prstGeom>
          <a:ln w="19050">
            <a:solidFill>
              <a:srgbClr val="E09E19">
                <a:alpha val="34902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1" y="221841"/>
            <a:ext cx="11822279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500" b="0" i="0"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1981" y="1213124"/>
            <a:ext cx="11822279" cy="169790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333" b="0" i="0">
                <a:solidFill>
                  <a:srgbClr val="003262"/>
                </a:solidFill>
                <a:latin typeface="+mn-lt"/>
              </a:defRPr>
            </a:lvl1pPr>
            <a:lvl2pPr>
              <a:defRPr sz="1833" b="0" i="0">
                <a:solidFill>
                  <a:srgbClr val="003262"/>
                </a:solidFill>
                <a:latin typeface="+mn-lt"/>
              </a:defRPr>
            </a:lvl2pPr>
            <a:lvl3pPr>
              <a:defRPr sz="1833" b="0" i="0">
                <a:solidFill>
                  <a:srgbClr val="003262"/>
                </a:solidFill>
                <a:latin typeface="+mn-lt"/>
              </a:defRPr>
            </a:lvl3pPr>
            <a:lvl4pPr>
              <a:defRPr sz="1667" b="0" i="0">
                <a:solidFill>
                  <a:srgbClr val="003262"/>
                </a:solidFill>
                <a:latin typeface="+mn-lt"/>
              </a:defRPr>
            </a:lvl4pPr>
            <a:lvl5pPr>
              <a:defRPr sz="1500" b="0" i="0">
                <a:solidFill>
                  <a:srgbClr val="003262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0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title="Stanford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3486" y="6601884"/>
            <a:ext cx="2061633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 bwMode="black">
          <a:xfrm>
            <a:off x="510864" y="129116"/>
            <a:ext cx="11364381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 bwMode="invGray">
          <a:xfrm>
            <a:off x="510865" y="919691"/>
            <a:ext cx="11364382" cy="543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555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accent5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 title="Stanford Universi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2026" y="6528389"/>
            <a:ext cx="2061633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265767" y="478369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265767" y="1204383"/>
            <a:ext cx="10276416" cy="501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616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0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1" y="5307263"/>
            <a:ext cx="184731" cy="487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7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49699-9267-C047-802C-4D148D2943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05918" y="6338413"/>
            <a:ext cx="1886100" cy="5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dt="0"/>
  <p:txStyles>
    <p:titleStyle>
      <a:lvl1pPr algn="l" defTabSz="457182" rtl="0" eaLnBrk="1" latinLnBrk="0" hangingPunct="1">
        <a:spcBef>
          <a:spcPct val="0"/>
        </a:spcBef>
        <a:buNone/>
        <a:defRPr sz="6000" b="0" i="0" kern="1200">
          <a:solidFill>
            <a:srgbClr val="C28220"/>
          </a:solidFill>
          <a:latin typeface="Lucida Grande" charset="0"/>
          <a:ea typeface="Lucida Grande" charset="0"/>
          <a:cs typeface="Lucida Grande" charset="0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003262"/>
          </a:solidFill>
          <a:latin typeface="Lucida Grande"/>
          <a:ea typeface="+mn-ea"/>
          <a:cs typeface="Lucida Grande"/>
        </a:defRPr>
      </a:lvl1pPr>
      <a:lvl2pPr marL="742920" indent="-285739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262"/>
          </a:solidFill>
          <a:latin typeface="Lucida Grande"/>
          <a:ea typeface="+mn-ea"/>
          <a:cs typeface="Lucida Grande"/>
        </a:defRPr>
      </a:lvl2pPr>
      <a:lvl3pPr marL="1142954" indent="-228591" algn="l" defTabSz="457182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262"/>
          </a:solidFill>
          <a:latin typeface="Lucida Grande"/>
          <a:ea typeface="+mn-ea"/>
          <a:cs typeface="Lucida Grande"/>
        </a:defRPr>
      </a:lvl3pPr>
      <a:lvl4pPr marL="1600136" indent="-228591" algn="l" defTabSz="457182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3262"/>
          </a:solidFill>
          <a:latin typeface="Lucida Grande"/>
          <a:ea typeface="+mn-ea"/>
          <a:cs typeface="Lucida Grande"/>
        </a:defRPr>
      </a:lvl4pPr>
      <a:lvl5pPr marL="2057318" indent="-228591" algn="l" defTabSz="457182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3262"/>
          </a:solidFill>
          <a:latin typeface="Lucida Grande"/>
          <a:ea typeface="+mn-ea"/>
          <a:cs typeface="Lucida Grande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sca@stanford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denaslab.berkele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15600" y="862832"/>
            <a:ext cx="11360800" cy="19408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en-US" sz="6000" dirty="0">
                <a:solidFill>
                  <a:schemeClr val="accent1"/>
                </a:solidFill>
              </a:rPr>
              <a:t>Immunological effects of PFAS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88704" y="5301806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550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/>
              <a:t>Andres Cardenas, PhD</a:t>
            </a:r>
          </a:p>
          <a:p>
            <a:pPr marL="0" indent="0"/>
            <a:endParaRPr lang="en-US" dirty="0"/>
          </a:p>
          <a:p>
            <a:pPr marL="0" indent="0"/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May 5</a:t>
            </a:r>
            <a:r>
              <a:rPr lang="sv-SE">
                <a:solidFill>
                  <a:schemeClr val="bg1">
                    <a:lumMod val="50000"/>
                  </a:schemeClr>
                </a:solidFill>
              </a:rPr>
              <a:t>, 2025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441" y="6262493"/>
            <a:ext cx="3870662" cy="56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0;p13">
            <a:extLst>
              <a:ext uri="{FF2B5EF4-FFF2-40B4-BE49-F238E27FC236}">
                <a16:creationId xmlns:a16="http://schemas.microsoft.com/office/drawing/2014/main" id="{54487EDD-36D7-99CD-E63D-76B5E34977C0}"/>
              </a:ext>
            </a:extLst>
          </p:cNvPr>
          <p:cNvSpPr txBox="1">
            <a:spLocks/>
          </p:cNvSpPr>
          <p:nvPr/>
        </p:nvSpPr>
        <p:spPr>
          <a:xfrm>
            <a:off x="609600" y="2991578"/>
            <a:ext cx="109728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kern="0" dirty="0">
                <a:solidFill>
                  <a:schemeClr val="bg1">
                    <a:lumMod val="50000"/>
                  </a:schemeClr>
                </a:solidFill>
              </a:rPr>
              <a:t>PFAS Community of Practice:</a:t>
            </a:r>
          </a:p>
          <a:p>
            <a:pPr algn="ctr"/>
            <a:r>
              <a:rPr lang="en-US" sz="2000" b="1" kern="0" dirty="0">
                <a:solidFill>
                  <a:schemeClr val="bg1">
                    <a:lumMod val="50000"/>
                  </a:schemeClr>
                </a:solidFill>
              </a:rPr>
              <a:t>Informing Policies to Protect Human Health and the Environment in California and EPA Region 9</a:t>
            </a:r>
          </a:p>
          <a:p>
            <a:pPr algn="ctr"/>
            <a:r>
              <a:rPr lang="en-US" sz="2000" b="1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E6DDD-3276-4764-BDB8-2D3759C48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22" y="4406413"/>
            <a:ext cx="2051050" cy="2275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4666-B7CA-5F38-EA6A-C8218BE6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27" y="461559"/>
            <a:ext cx="11841714" cy="615513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Proposed Mechanisms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D9799-C91C-BAC1-0796-5ABBF4FA2D85}"/>
              </a:ext>
            </a:extLst>
          </p:cNvPr>
          <p:cNvSpPr txBox="1"/>
          <p:nvPr/>
        </p:nvSpPr>
        <p:spPr>
          <a:xfrm>
            <a:off x="369953" y="1502834"/>
            <a:ext cx="519510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n-US" sz="28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Proposed mechanisms:</a:t>
            </a:r>
          </a:p>
          <a:p>
            <a:pPr marR="0"/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Induce </a:t>
            </a: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inflammatory processes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Alter </a:t>
            </a: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cytokine production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Interfere with </a:t>
            </a: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processing &amp; presentation of antigens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Modulate cell populations involved in </a:t>
            </a: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antibody responses</a:t>
            </a:r>
          </a:p>
        </p:txBody>
      </p:sp>
      <p:pic>
        <p:nvPicPr>
          <p:cNvPr id="4" name="Picture 3" descr="Figure illustrating various effects of PFAs on the immune system">
            <a:extLst>
              <a:ext uri="{FF2B5EF4-FFF2-40B4-BE49-F238E27FC236}">
                <a16:creationId xmlns:a16="http://schemas.microsoft.com/office/drawing/2014/main" id="{E745FE97-62C7-F804-2CD5-0340EEAC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26" t="6753"/>
          <a:stretch/>
        </p:blipFill>
        <p:spPr>
          <a:xfrm>
            <a:off x="5766407" y="1336787"/>
            <a:ext cx="6208769" cy="4804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64503-2FC5-6B07-443D-65967204C539}"/>
              </a:ext>
            </a:extLst>
          </p:cNvPr>
          <p:cNvSpPr txBox="1"/>
          <p:nvPr/>
        </p:nvSpPr>
        <p:spPr>
          <a:xfrm>
            <a:off x="8096250" y="6268317"/>
            <a:ext cx="3938435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Ehrlich V., et al. 2023 </a:t>
            </a:r>
            <a:r>
              <a:rPr lang="en-US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 Health </a:t>
            </a:r>
            <a:endParaRPr lang="en-US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1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F72-7CE1-8540-A5A4-5850D184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9" y="375770"/>
            <a:ext cx="11269579" cy="615513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Early-life PFAS &amp; Vaccine response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D70A6D-7B96-4025-BE7D-68D96893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6" y="1153417"/>
            <a:ext cx="11609812" cy="5534103"/>
          </a:xfrm>
        </p:spPr>
        <p:txBody>
          <a:bodyPr/>
          <a:lstStyle/>
          <a:p>
            <a:pPr marL="342900" lvl="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PFOS and PFOA and Associated </a:t>
            </a:r>
            <a:r>
              <a:rPr lang="en-US" b="1" dirty="0">
                <a:solidFill>
                  <a:schemeClr val="tx1"/>
                </a:solidFill>
              </a:rPr>
              <a:t>↓</a:t>
            </a:r>
            <a:r>
              <a:rPr lang="en-US" dirty="0">
                <a:solidFill>
                  <a:schemeClr val="tx1"/>
                </a:solidFill>
              </a:rPr>
              <a:t> Vaccine Response</a:t>
            </a:r>
          </a:p>
          <a:p>
            <a:pPr marL="342900" lvl="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Prenatal PFOS → 39% </a:t>
            </a:r>
            <a:r>
              <a:rPr lang="en-US" sz="2000" b="1" dirty="0">
                <a:solidFill>
                  <a:srgbClr val="FF0000"/>
                </a:solidFill>
              </a:rPr>
              <a:t>↓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diphtheria antibody</a:t>
            </a: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Age 5 PFOS/PFOA exposure →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↓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T/D</a:t>
            </a: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Age 5 exposures → Greater odds of falling</a:t>
            </a: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     below clinically protected levels for T/D</a:t>
            </a: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75000"/>
                </a:schemeClr>
              </a:buClr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bg1">
                  <a:lumMod val="75000"/>
                </a:schemeClr>
              </a:buClr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Graphs showing PFOS and PFOA associated with dipththeria and tetanus vaccine response">
            <a:extLst>
              <a:ext uri="{FF2B5EF4-FFF2-40B4-BE49-F238E27FC236}">
                <a16:creationId xmlns:a16="http://schemas.microsoft.com/office/drawing/2014/main" id="{E1D16974-D51F-4BF8-B266-7EA05BA9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48" y="1981154"/>
            <a:ext cx="5869952" cy="4421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32088-267F-4D86-91A7-80B8C9D0A143}"/>
              </a:ext>
            </a:extLst>
          </p:cNvPr>
          <p:cNvSpPr txBox="1"/>
          <p:nvPr/>
        </p:nvSpPr>
        <p:spPr>
          <a:xfrm>
            <a:off x="75715" y="6557274"/>
            <a:ext cx="1199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Grandjean</a:t>
            </a:r>
            <a:r>
              <a:rPr lang="en-US" sz="1400" dirty="0"/>
              <a:t> P, et al. </a:t>
            </a:r>
            <a:r>
              <a:rPr lang="en-US" sz="1400" i="1" u="sng" dirty="0"/>
              <a:t>JAMA</a:t>
            </a:r>
            <a:r>
              <a:rPr lang="en-US" sz="1400" dirty="0"/>
              <a:t>  307.4 (2012): 391-397.</a:t>
            </a:r>
          </a:p>
        </p:txBody>
      </p:sp>
    </p:spTree>
    <p:extLst>
      <p:ext uri="{BB962C8B-B14F-4D97-AF65-F5344CB8AC3E}">
        <p14:creationId xmlns:p14="http://schemas.microsoft.com/office/powerpoint/2010/main" val="23976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F72-7CE1-8540-A5A4-5850D184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9" y="310368"/>
            <a:ext cx="11269579" cy="68091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Vaccine response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D70A6D-7B96-4025-BE7D-68D96893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6" y="1079039"/>
            <a:ext cx="11609812" cy="6954812"/>
          </a:xfrm>
        </p:spPr>
        <p:txBody>
          <a:bodyPr/>
          <a:lstStyle/>
          <a:p>
            <a:pPr marL="342900" lvl="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Meta-analyses for multiple vaccines</a:t>
            </a: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14 studies, 13 unique</a:t>
            </a: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PFOA → 5% </a:t>
            </a:r>
            <a:r>
              <a:rPr lang="en-US" sz="2000" b="1" dirty="0">
                <a:solidFill>
                  <a:schemeClr val="tx1"/>
                </a:solidFill>
              </a:rPr>
              <a:t>↓ </a:t>
            </a:r>
            <a:r>
              <a:rPr lang="en-US" dirty="0">
                <a:solidFill>
                  <a:schemeClr val="tx1"/>
                </a:solidFill>
              </a:rPr>
              <a:t>in antibody types</a:t>
            </a: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Diphtheria, Rubella, and Tetanus most supported</a:t>
            </a: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Only five PFAS evaluated</a:t>
            </a:r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bg1">
                  <a:lumMod val="75000"/>
                </a:schemeClr>
              </a:buClr>
              <a:buNone/>
            </a:pPr>
            <a:endParaRPr lang="en-US" dirty="0">
              <a:latin typeface="+mj-lt"/>
            </a:endParaRP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endParaRPr lang="en-US" dirty="0"/>
          </a:p>
          <a:p>
            <a:pPr marL="400050" lvl="1" indent="0" algn="just">
              <a:buClr>
                <a:schemeClr val="bg1">
                  <a:lumMod val="75000"/>
                </a:schemeClr>
              </a:buClr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514350" lvl="0" indent="-514350"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32088-267F-4D86-91A7-80B8C9D0A143}"/>
              </a:ext>
            </a:extLst>
          </p:cNvPr>
          <p:cNvSpPr txBox="1"/>
          <p:nvPr/>
        </p:nvSpPr>
        <p:spPr>
          <a:xfrm>
            <a:off x="75715" y="6557274"/>
            <a:ext cx="1199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Crawford L, et al. </a:t>
            </a:r>
            <a:r>
              <a:rPr lang="en-US" sz="1400" i="1" u="sng" dirty="0"/>
              <a:t>Environment International </a:t>
            </a:r>
            <a:r>
              <a:rPr lang="en-US" sz="1400" dirty="0"/>
              <a:t>172 (2023): 107734.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3E2F8-2331-48B3-B8F0-7ED969897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" t="-1950" r="2609" b="1274"/>
          <a:stretch/>
        </p:blipFill>
        <p:spPr>
          <a:xfrm>
            <a:off x="6220678" y="1532448"/>
            <a:ext cx="5971322" cy="49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F72-7CE1-8540-A5A4-5850D184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9" y="375770"/>
            <a:ext cx="11269579" cy="615513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2: UC Berkeley Superfund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D70A6D-7B96-4025-BE7D-68D968939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857424"/>
            <a:ext cx="11609812" cy="3185191"/>
          </a:xfrm>
        </p:spPr>
        <p:txBody>
          <a:bodyPr/>
          <a:lstStyle/>
          <a:p>
            <a:pPr marL="800100" lvl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bg1">
                  <a:lumMod val="75000"/>
                </a:schemeClr>
              </a:buClr>
              <a:buNone/>
            </a:pPr>
            <a:endParaRPr lang="en-US" dirty="0">
              <a:latin typeface="+mj-lt"/>
            </a:endParaRPr>
          </a:p>
          <a:p>
            <a:pPr marL="457200" lvl="1" indent="0">
              <a:buClr>
                <a:schemeClr val="bg1">
                  <a:lumMod val="75000"/>
                </a:schemeClr>
              </a:buClr>
              <a:buNone/>
            </a:pPr>
            <a:endParaRPr lang="en-US" dirty="0"/>
          </a:p>
          <a:p>
            <a:pPr marL="400050" lvl="1" indent="0" algn="just">
              <a:buClr>
                <a:schemeClr val="bg1">
                  <a:lumMod val="75000"/>
                </a:schemeClr>
              </a:buClr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514350" lvl="0" indent="-514350"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illustration showing that first trimester PFAS and metals can interfere with immune maintenance and development and with DNA methylation maintenance and how postnatal exposure interferes with vaccine response at 7 years of age.">
            <a:extLst>
              <a:ext uri="{FF2B5EF4-FFF2-40B4-BE49-F238E27FC236}">
                <a16:creationId xmlns:a16="http://schemas.microsoft.com/office/drawing/2014/main" id="{FB02D87B-4400-4F5D-8AD1-54FF0BB8B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5628" r="8513" b="27048"/>
          <a:stretch/>
        </p:blipFill>
        <p:spPr>
          <a:xfrm>
            <a:off x="926048" y="1939461"/>
            <a:ext cx="8920989" cy="39662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A4E80-ED65-47FE-B98E-26A03754EF16}"/>
              </a:ext>
            </a:extLst>
          </p:cNvPr>
          <p:cNvSpPr txBox="1">
            <a:spLocks/>
          </p:cNvSpPr>
          <p:nvPr/>
        </p:nvSpPr>
        <p:spPr bwMode="invGray">
          <a:xfrm>
            <a:off x="401053" y="991283"/>
            <a:ext cx="11609812" cy="326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33" b="0" i="0" u="none" strike="noStrike" cap="none">
                <a:solidFill>
                  <a:srgbClr val="00326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33" b="0" i="0" u="none" strike="noStrike" cap="none">
                <a:solidFill>
                  <a:srgbClr val="00326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33" b="0" i="0" u="none" strike="noStrike" cap="none">
                <a:solidFill>
                  <a:srgbClr val="003262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67" b="0" i="0" u="none" strike="noStrike" cap="none">
                <a:solidFill>
                  <a:srgbClr val="003262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500" b="0" i="0" u="none" strike="noStrike" cap="none">
                <a:solidFill>
                  <a:srgbClr val="003262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Project under development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>
                  <a:lumMod val="75000"/>
                </a:schemeClr>
              </a:buClr>
            </a:pPr>
            <a:endParaRPr lang="en-US" kern="0" dirty="0">
              <a:latin typeface="+mj-lt"/>
            </a:endParaRPr>
          </a:p>
          <a:p>
            <a:pPr marL="457200" lvl="1" indent="0">
              <a:buClr>
                <a:schemeClr val="bg1">
                  <a:lumMod val="75000"/>
                </a:schemeClr>
              </a:buClr>
              <a:buFont typeface="Noto Sans Symbols"/>
              <a:buNone/>
            </a:pPr>
            <a:endParaRPr lang="en-US" kern="0" dirty="0"/>
          </a:p>
          <a:p>
            <a:pPr marL="400050" lvl="1" indent="0" algn="just">
              <a:buClr>
                <a:schemeClr val="bg1">
                  <a:lumMod val="75000"/>
                </a:schemeClr>
              </a:buClr>
              <a:buFont typeface="Noto Sans Symbols"/>
              <a:buNone/>
              <a:defRPr/>
            </a:pPr>
            <a:endParaRPr lang="en-US" kern="0" dirty="0">
              <a:cs typeface="Arial" panose="020B0604020202020204" pitchFamily="34" charset="0"/>
            </a:endParaRPr>
          </a:p>
          <a:p>
            <a:pPr marL="514350" indent="-514350"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kern="0" dirty="0">
              <a:cs typeface="Arial" panose="020B060402020202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2563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4666-B7CA-5F38-EA6A-C8218BE6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0" y="141318"/>
            <a:ext cx="12518417" cy="615513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Prenatal PFAS &amp; cord blood immune biomarkers</a:t>
            </a:r>
          </a:p>
        </p:txBody>
      </p:sp>
      <p:grpSp>
        <p:nvGrpSpPr>
          <p:cNvPr id="11" name="Group 10" descr="graph showing increased lymphocyte  proliferation response after cockroach antigen stimulation for a mixtures model of MeFOSSA and metals.">
            <a:extLst>
              <a:ext uri="{FF2B5EF4-FFF2-40B4-BE49-F238E27FC236}">
                <a16:creationId xmlns:a16="http://schemas.microsoft.com/office/drawing/2014/main" id="{22B0C207-3A81-04A1-B0A8-13DF36F74189}"/>
              </a:ext>
            </a:extLst>
          </p:cNvPr>
          <p:cNvGrpSpPr/>
          <p:nvPr/>
        </p:nvGrpSpPr>
        <p:grpSpPr>
          <a:xfrm>
            <a:off x="6300627" y="784704"/>
            <a:ext cx="5207666" cy="4970022"/>
            <a:chOff x="6366294" y="1283753"/>
            <a:chExt cx="4362091" cy="4595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136598-AA55-1455-34D9-53DDF67D0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94587"/>
            <a:stretch/>
          </p:blipFill>
          <p:spPr>
            <a:xfrm>
              <a:off x="6366294" y="1283753"/>
              <a:ext cx="508959" cy="45952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D929F-247A-8A97-18B6-1B31C6C6D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021"/>
            <a:stretch/>
          </p:blipFill>
          <p:spPr>
            <a:xfrm>
              <a:off x="6875253" y="1283753"/>
              <a:ext cx="3853132" cy="4595294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93918D-60A6-E994-5E76-B2BC0058D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9742" y="845386"/>
            <a:ext cx="720637" cy="4778729"/>
          </a:xfrm>
          <a:prstGeom prst="rect">
            <a:avLst/>
          </a:prstGeom>
          <a:noFill/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180CF-E0E4-BEFE-8F82-B52AA79AF21A}"/>
              </a:ext>
            </a:extLst>
          </p:cNvPr>
          <p:cNvSpPr txBox="1"/>
          <p:nvPr/>
        </p:nvSpPr>
        <p:spPr>
          <a:xfrm>
            <a:off x="6584555" y="5624115"/>
            <a:ext cx="50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BKMR estimates [95% credible intervals] for lymphocyte proliferation responses after stimulation with cockroach antigen (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=269), when PFAS at 75th vs. 25th percentile, under three scenarios (metals and PFAS set to 25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vs. 50th, vs. 75th percentile).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6648B-C575-84CB-7468-52D8B30E875A}"/>
              </a:ext>
            </a:extLst>
          </p:cNvPr>
          <p:cNvSpPr txBox="1"/>
          <p:nvPr/>
        </p:nvSpPr>
        <p:spPr>
          <a:xfrm>
            <a:off x="683707" y="1228397"/>
            <a:ext cx="5468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MeFOSSA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 with immune response biomarkers:</a:t>
            </a:r>
          </a:p>
          <a:p>
            <a:pPr marL="0" marR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F1F1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0" dirty="0">
                <a:solidFill>
                  <a:srgbClr val="1F1F1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lymphocyte proliferation </a:t>
            </a:r>
            <a:r>
              <a:rPr lang="en-US" b="0" i="0" dirty="0">
                <a:solidFill>
                  <a:srgbClr val="1F1F1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response after egg antigen stimulation</a:t>
            </a: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1F1F1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1F1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1F1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F1F1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b="0" i="0" dirty="0">
                <a:solidFill>
                  <a:srgbClr val="1F1F1F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odds of having IFN-γ detected in response to dust mite antigen</a:t>
            </a: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1F1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1F1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1F1F1F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lymphocyte proliferation after cockroach antigen stimulation  (mixtures models)</a:t>
            </a:r>
            <a:endParaRPr lang="en-US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509BC383-2A63-7DE1-50A2-93952B18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983" y="2482607"/>
            <a:ext cx="255638" cy="304802"/>
          </a:xfrm>
          <a:prstGeom prst="upArrow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A6BA01DF-1C0F-3881-A9C9-ED0FDCF06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235983" y="3860677"/>
            <a:ext cx="255638" cy="304802"/>
          </a:xfrm>
          <a:prstGeom prst="upArrow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A8DD9C9-30E3-DC88-6455-1415C4F8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983" y="5238748"/>
            <a:ext cx="255638" cy="304802"/>
          </a:xfrm>
          <a:prstGeom prst="upArrow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983D5-DF24-DAB7-DF7F-BB8E7B7785D8}"/>
              </a:ext>
            </a:extLst>
          </p:cNvPr>
          <p:cNvSpPr txBox="1"/>
          <p:nvPr/>
        </p:nvSpPr>
        <p:spPr>
          <a:xfrm>
            <a:off x="75715" y="6557274"/>
            <a:ext cx="1199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Smith, Anna R., et al. Environmental research 259 (2024): 119555.</a:t>
            </a:r>
          </a:p>
        </p:txBody>
      </p:sp>
    </p:spTree>
    <p:extLst>
      <p:ext uri="{BB962C8B-B14F-4D97-AF65-F5344CB8AC3E}">
        <p14:creationId xmlns:p14="http://schemas.microsoft.com/office/powerpoint/2010/main" val="208308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F4F6-E114-321E-1C38-007BF3A68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6899-2D64-5985-4E82-A0417A2A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56" y="102914"/>
            <a:ext cx="10455365" cy="615513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Prenatal PFAS &amp; mid-childhood antibody titers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DDA28-D99A-D9CD-29DA-65423F24246F}"/>
              </a:ext>
            </a:extLst>
          </p:cNvPr>
          <p:cNvSpPr txBox="1"/>
          <p:nvPr/>
        </p:nvSpPr>
        <p:spPr>
          <a:xfrm>
            <a:off x="807573" y="1228397"/>
            <a:ext cx="4383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EtFOSSA &amp; MeFOSSA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associated with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en-US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pertussis titers</a:t>
            </a:r>
          </a:p>
          <a:p>
            <a:pPr marL="457200" marR="0" indent="-4572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MeFOSSA, PFNA, PFOA, &amp; PFAS mixture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associated with higher risk of having non-detectable or borderline </a:t>
            </a: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mumps titers at age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059C-DB10-151E-C242-6669612EA3A8}"/>
              </a:ext>
            </a:extLst>
          </p:cNvPr>
          <p:cNvSpPr txBox="1"/>
          <p:nvPr/>
        </p:nvSpPr>
        <p:spPr>
          <a:xfrm>
            <a:off x="6294551" y="5875449"/>
            <a:ext cx="5355595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Quantile g-computation adjusted relative risks per quartile increase in mixture (95% bootstrap CIs) for associations of PFAS mixture (PFOA, PFOS, EtFOSSA, PFHxS, MeFOSSA, PFNA) with non-detectable and borderline measles, mumps, rubella antibody titers, vs. detectable.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E5196-7C45-7C19-E15E-915B4EE9F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24" y="718427"/>
            <a:ext cx="4535097" cy="49737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C0265A-F711-614F-D8C4-C7A06C026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38507" y="768467"/>
            <a:ext cx="467682" cy="366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51F42-96E8-6056-6E80-56BADF0C9CCD}"/>
              </a:ext>
            </a:extLst>
          </p:cNvPr>
          <p:cNvSpPr txBox="1"/>
          <p:nvPr/>
        </p:nvSpPr>
        <p:spPr>
          <a:xfrm>
            <a:off x="75715" y="6557274"/>
            <a:ext cx="1199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Under Review (2025)</a:t>
            </a:r>
          </a:p>
        </p:txBody>
      </p:sp>
    </p:spTree>
    <p:extLst>
      <p:ext uri="{BB962C8B-B14F-4D97-AF65-F5344CB8AC3E}">
        <p14:creationId xmlns:p14="http://schemas.microsoft.com/office/powerpoint/2010/main" val="349470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F72-7CE1-8540-A5A4-5850D184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3" y="2611417"/>
            <a:ext cx="11994046" cy="811720"/>
          </a:xfrm>
        </p:spPr>
        <p:txBody>
          <a:bodyPr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</a:t>
            </a:r>
            <a:endParaRPr lang="en-US" sz="55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utoShape 2" descr="Lightbulb free icon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77046" y="4061513"/>
            <a:ext cx="543790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Contact: </a:t>
            </a:r>
          </a:p>
          <a:p>
            <a:pPr algn="ctr"/>
            <a:r>
              <a:rPr lang="en-US" sz="2333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andresca@stanford.edu</a:t>
            </a:r>
            <a:r>
              <a:rPr lang="en-US" sz="2333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333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074144226"/>
      </p:ext>
    </p:extLst>
  </p:cSld>
  <p:clrMapOvr>
    <a:masterClrMapping/>
  </p:clrMapOvr>
</p:sld>
</file>

<file path=ppt/theme/theme1.xml><?xml version="1.0" encoding="utf-8"?>
<a:theme xmlns:a="http://schemas.openxmlformats.org/drawingml/2006/main" name="3_SU_Preso_16x9_v6">
  <a:themeElements>
    <a:clrScheme name="Custom 1">
      <a:dk1>
        <a:srgbClr val="000000"/>
      </a:dk1>
      <a:lt1>
        <a:srgbClr val="FFFFFF"/>
      </a:lt1>
      <a:dk2>
        <a:srgbClr val="DAD7CB"/>
      </a:dk2>
      <a:lt2>
        <a:srgbClr val="002060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00B0F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417F325CBD64BB839FDF1484B4D9F" ma:contentTypeVersion="5" ma:contentTypeDescription="Create a new document." ma:contentTypeScope="" ma:versionID="d56b5a17413f46fbf899640187800ce1">
  <xsd:schema xmlns:xsd="http://www.w3.org/2001/XMLSchema" xmlns:xs="http://www.w3.org/2001/XMLSchema" xmlns:p="http://schemas.microsoft.com/office/2006/metadata/properties" xmlns:ns3="981f35fb-f540-444b-9545-67e7aa870296" xmlns:ns4="3bb29de7-e9eb-4712-9331-70ef5195f7a9" targetNamespace="http://schemas.microsoft.com/office/2006/metadata/properties" ma:root="true" ma:fieldsID="2a26c3ead9c2e471965ac0304650c4dd" ns3:_="" ns4:_="">
    <xsd:import namespace="981f35fb-f540-444b-9545-67e7aa870296"/>
    <xsd:import namespace="3bb29de7-e9eb-4712-9331-70ef5195f7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f35fb-f540-444b-9545-67e7aa870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29de7-e9eb-4712-9331-70ef5195f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01058-E079-4552-99D7-EB91CD49DCD5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3bb29de7-e9eb-4712-9331-70ef5195f7a9"/>
    <ds:schemaRef ds:uri="981f35fb-f540-444b-9545-67e7aa870296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1F1191-44A1-4672-8712-EACFE2CAC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104A7-6FCD-4396-8B9C-93087E6FE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f35fb-f540-444b-9545-67e7aa870296"/>
    <ds:schemaRef ds:uri="3bb29de7-e9eb-4712-9331-70ef5195f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488</Words>
  <Application>Microsoft Macintosh PowerPoint</Application>
  <PresentationFormat>Widescreen</PresentationFormat>
  <Paragraphs>97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Noto Sans Symbols</vt:lpstr>
      <vt:lpstr>Wingdings</vt:lpstr>
      <vt:lpstr>3_SU_Preso_16x9_v6</vt:lpstr>
      <vt:lpstr>4_SU_Template_TopBar</vt:lpstr>
      <vt:lpstr>Custom Design</vt:lpstr>
      <vt:lpstr>Immunological effects of PFAS</vt:lpstr>
      <vt:lpstr>Proposed Mechanisms</vt:lpstr>
      <vt:lpstr>Early-life PFAS &amp; Vaccine response</vt:lpstr>
      <vt:lpstr>Vaccine response</vt:lpstr>
      <vt:lpstr>Project 2: UC Berkeley Superfund</vt:lpstr>
      <vt:lpstr>Prenatal PFAS &amp; cord blood immune biomarkers</vt:lpstr>
      <vt:lpstr>Prenatal PFAS &amp; mid-childhood antibody titers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Epigenome: A Key Regulator Between the Environment and Disease</dc:title>
  <dc:creator>Andres Cardenas</dc:creator>
  <cp:lastModifiedBy>Cliona McHale</cp:lastModifiedBy>
  <cp:revision>165</cp:revision>
  <dcterms:created xsi:type="dcterms:W3CDTF">2022-10-24T15:16:08Z</dcterms:created>
  <dcterms:modified xsi:type="dcterms:W3CDTF">2025-05-08T21:30:11Z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0x0101008B4417F325CBD64BB839FDF1484B4D9F</vt:lpwstr>
  </property>
</Properties>
</file>